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5" r:id="rId8"/>
    <p:sldId id="266" r:id="rId9"/>
    <p:sldId id="278" r:id="rId10"/>
    <p:sldId id="279" r:id="rId11"/>
    <p:sldId id="267" r:id="rId12"/>
    <p:sldId id="268" r:id="rId13"/>
    <p:sldId id="270" r:id="rId14"/>
    <p:sldId id="269" r:id="rId15"/>
    <p:sldId id="271" r:id="rId16"/>
    <p:sldId id="272" r:id="rId17"/>
    <p:sldId id="273" r:id="rId18"/>
    <p:sldId id="281" r:id="rId19"/>
    <p:sldId id="282" r:id="rId20"/>
    <p:sldId id="274" r:id="rId21"/>
    <p:sldId id="276" r:id="rId2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83303" autoAdjust="0"/>
  </p:normalViewPr>
  <p:slideViewPr>
    <p:cSldViewPr snapToGrid="0">
      <p:cViewPr varScale="1">
        <p:scale>
          <a:sx n="62" d="100"/>
          <a:sy n="62" d="100"/>
        </p:scale>
        <p:origin x="10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CC85E3-55C4-49C0-A93F-08484B5AB2A5}"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ID"/>
        </a:p>
      </dgm:t>
    </dgm:pt>
    <dgm:pt modelId="{7C518958-8D4F-43B2-B675-0B9F62E68EBC}">
      <dgm:prSet phldrT="[Text]"/>
      <dgm:spPr/>
      <dgm:t>
        <a:bodyPr/>
        <a:lstStyle/>
        <a:p>
          <a:r>
            <a:rPr lang="en-US" dirty="0"/>
            <a:t>AKAR</a:t>
          </a:r>
          <a:endParaRPr lang="en-ID" dirty="0"/>
        </a:p>
      </dgm:t>
    </dgm:pt>
    <dgm:pt modelId="{F2C93F44-6BEC-452E-9DFF-456D419AEEE5}" type="parTrans" cxnId="{A10AEB43-CE0E-47D5-97C5-9E357F6E1217}">
      <dgm:prSet/>
      <dgm:spPr/>
      <dgm:t>
        <a:bodyPr/>
        <a:lstStyle/>
        <a:p>
          <a:endParaRPr lang="en-ID"/>
        </a:p>
      </dgm:t>
    </dgm:pt>
    <dgm:pt modelId="{F4053CDF-ED0D-45E0-94E2-178A0B1CA44F}" type="sibTrans" cxnId="{A10AEB43-CE0E-47D5-97C5-9E357F6E1217}">
      <dgm:prSet/>
      <dgm:spPr/>
      <dgm:t>
        <a:bodyPr/>
        <a:lstStyle/>
        <a:p>
          <a:endParaRPr lang="en-ID"/>
        </a:p>
      </dgm:t>
    </dgm:pt>
    <dgm:pt modelId="{75ACF254-4D10-4237-A5E1-41BE379ACAC9}">
      <dgm:prSet phldrT="[Text]"/>
      <dgm:spPr/>
      <dgm:t>
        <a:bodyPr/>
        <a:lstStyle/>
        <a:p>
          <a:r>
            <a:rPr lang="en-US" dirty="0" err="1"/>
            <a:t>Budaya</a:t>
          </a:r>
          <a:r>
            <a:rPr lang="en-US" dirty="0"/>
            <a:t> </a:t>
          </a:r>
          <a:r>
            <a:rPr lang="en-US" dirty="0" err="1"/>
            <a:t>Patriarki</a:t>
          </a:r>
          <a:endParaRPr lang="en-ID" dirty="0"/>
        </a:p>
      </dgm:t>
    </dgm:pt>
    <dgm:pt modelId="{EE2656E7-2413-4251-BD02-EA6D7B2847A5}" type="parTrans" cxnId="{B7DF2BDF-52D1-4748-B347-5FC5425F222A}">
      <dgm:prSet/>
      <dgm:spPr/>
      <dgm:t>
        <a:bodyPr/>
        <a:lstStyle/>
        <a:p>
          <a:endParaRPr lang="en-ID"/>
        </a:p>
      </dgm:t>
    </dgm:pt>
    <dgm:pt modelId="{BAB50A7C-F568-4DF0-8B9F-1BBC1AC021C0}" type="sibTrans" cxnId="{B7DF2BDF-52D1-4748-B347-5FC5425F222A}">
      <dgm:prSet/>
      <dgm:spPr/>
      <dgm:t>
        <a:bodyPr/>
        <a:lstStyle/>
        <a:p>
          <a:endParaRPr lang="en-ID"/>
        </a:p>
      </dgm:t>
    </dgm:pt>
    <dgm:pt modelId="{595C2930-975E-48FB-A00F-80B6C9AC9929}">
      <dgm:prSet phldrT="[Text]"/>
      <dgm:spPr/>
      <dgm:t>
        <a:bodyPr/>
        <a:lstStyle/>
        <a:p>
          <a:r>
            <a:rPr lang="en-US" dirty="0"/>
            <a:t>Peran Gender &amp; </a:t>
          </a:r>
          <a:r>
            <a:rPr lang="en-US" dirty="0" err="1"/>
            <a:t>Stereotipe</a:t>
          </a:r>
          <a:endParaRPr lang="en-ID" dirty="0"/>
        </a:p>
      </dgm:t>
    </dgm:pt>
    <dgm:pt modelId="{E6D39DFF-8061-4868-985B-6B71AEFDF2F9}" type="parTrans" cxnId="{CBB1D131-4C7E-492B-962E-9D55400402DA}">
      <dgm:prSet/>
      <dgm:spPr/>
      <dgm:t>
        <a:bodyPr/>
        <a:lstStyle/>
        <a:p>
          <a:endParaRPr lang="en-ID"/>
        </a:p>
      </dgm:t>
    </dgm:pt>
    <dgm:pt modelId="{305ED901-3ECB-4565-9E6D-1D849A1117E3}" type="sibTrans" cxnId="{CBB1D131-4C7E-492B-962E-9D55400402DA}">
      <dgm:prSet/>
      <dgm:spPr/>
      <dgm:t>
        <a:bodyPr/>
        <a:lstStyle/>
        <a:p>
          <a:endParaRPr lang="en-ID"/>
        </a:p>
      </dgm:t>
    </dgm:pt>
    <dgm:pt modelId="{2DA15591-2184-4F3E-9AD5-C0C2EDEF679F}">
      <dgm:prSet phldrT="[Text]"/>
      <dgm:spPr/>
      <dgm:t>
        <a:bodyPr/>
        <a:lstStyle/>
        <a:p>
          <a:r>
            <a:rPr lang="en-US" dirty="0" err="1" smtClean="0"/>
            <a:t>Perempuan</a:t>
          </a:r>
          <a:r>
            <a:rPr lang="en-US" dirty="0" smtClean="0"/>
            <a:t> </a:t>
          </a:r>
          <a:r>
            <a:rPr lang="en-US" dirty="0" err="1" smtClean="0"/>
            <a:t>memang</a:t>
          </a:r>
          <a:r>
            <a:rPr lang="en-US" dirty="0" smtClean="0"/>
            <a:t> </a:t>
          </a:r>
          <a:r>
            <a:rPr lang="en-US" dirty="0" err="1" smtClean="0"/>
            <a:t>kodratnya</a:t>
          </a:r>
          <a:r>
            <a:rPr lang="en-US" dirty="0" smtClean="0"/>
            <a:t> </a:t>
          </a:r>
          <a:r>
            <a:rPr lang="en-US" dirty="0" err="1" smtClean="0"/>
            <a:t>melahirkan</a:t>
          </a:r>
          <a:endParaRPr lang="en-ID" dirty="0"/>
        </a:p>
      </dgm:t>
    </dgm:pt>
    <dgm:pt modelId="{A6A5E913-EDEA-4F4C-B049-B4AFEF197C62}" type="parTrans" cxnId="{D9CB0399-62CB-4C6A-9D65-2CE9B48DB2FE}">
      <dgm:prSet/>
      <dgm:spPr/>
      <dgm:t>
        <a:bodyPr/>
        <a:lstStyle/>
        <a:p>
          <a:endParaRPr lang="en-ID"/>
        </a:p>
      </dgm:t>
    </dgm:pt>
    <dgm:pt modelId="{35412CCD-D1C6-4753-88C9-8621A77FC99D}" type="sibTrans" cxnId="{D9CB0399-62CB-4C6A-9D65-2CE9B48DB2FE}">
      <dgm:prSet/>
      <dgm:spPr/>
      <dgm:t>
        <a:bodyPr/>
        <a:lstStyle/>
        <a:p>
          <a:endParaRPr lang="en-ID"/>
        </a:p>
      </dgm:t>
    </dgm:pt>
    <dgm:pt modelId="{E05D660E-DE4B-4B04-B2E8-7493E96C302C}">
      <dgm:prSet phldrT="[Text]"/>
      <dgm:spPr/>
      <dgm:t>
        <a:bodyPr/>
        <a:lstStyle/>
        <a:p>
          <a:r>
            <a:rPr lang="id-ID" dirty="0" smtClean="0"/>
            <a:t>Di rumah, anak laki-laki diutamakan  soal gizi dan kesempatan pendidikan</a:t>
          </a:r>
          <a:endParaRPr lang="en-ID" dirty="0"/>
        </a:p>
      </dgm:t>
    </dgm:pt>
    <dgm:pt modelId="{9E3C35A0-11F4-4FB5-B101-12F10BDAD72B}" type="parTrans" cxnId="{CD7E5734-F009-4838-B04F-4C0D17EFE7AA}">
      <dgm:prSet/>
      <dgm:spPr/>
    </dgm:pt>
    <dgm:pt modelId="{CC85ED9F-D5DE-4DB1-A059-294F9F790E7B}" type="sibTrans" cxnId="{CD7E5734-F009-4838-B04F-4C0D17EFE7AA}">
      <dgm:prSet/>
      <dgm:spPr/>
    </dgm:pt>
    <dgm:pt modelId="{64E70504-EE3F-4EF0-8022-02942D4F3793}">
      <dgm:prSet phldrT="[Text]"/>
      <dgm:spPr/>
      <dgm:t>
        <a:bodyPr/>
        <a:lstStyle/>
        <a:p>
          <a:r>
            <a:rPr lang="en-US" dirty="0"/>
            <a:t>Perempuan </a:t>
          </a:r>
          <a:r>
            <a:rPr lang="en-US" dirty="0" err="1"/>
            <a:t>itu</a:t>
          </a:r>
          <a:r>
            <a:rPr lang="en-US" dirty="0"/>
            <a:t> </a:t>
          </a:r>
          <a:r>
            <a:rPr lang="en-US" dirty="0" err="1"/>
            <a:t>tugasnya</a:t>
          </a:r>
          <a:r>
            <a:rPr lang="en-US" dirty="0"/>
            <a:t> </a:t>
          </a:r>
          <a:r>
            <a:rPr lang="en-US" dirty="0" err="1"/>
            <a:t>mengurus</a:t>
          </a:r>
          <a:r>
            <a:rPr lang="en-US" dirty="0"/>
            <a:t> </a:t>
          </a:r>
          <a:r>
            <a:rPr lang="en-US" dirty="0" err="1" smtClean="0"/>
            <a:t>keluarga</a:t>
          </a:r>
          <a:endParaRPr lang="en-ID" dirty="0"/>
        </a:p>
      </dgm:t>
    </dgm:pt>
    <dgm:pt modelId="{974874A1-4A32-4CA3-90B7-8FF2B9EB3878}" type="sibTrans" cxnId="{BBA20D28-A9E3-49D8-A8D3-4C54FA6195F7}">
      <dgm:prSet/>
      <dgm:spPr/>
    </dgm:pt>
    <dgm:pt modelId="{FA505BC3-778D-4835-87BD-42BE5035EAFE}" type="parTrans" cxnId="{BBA20D28-A9E3-49D8-A8D3-4C54FA6195F7}">
      <dgm:prSet/>
      <dgm:spPr/>
    </dgm:pt>
    <dgm:pt modelId="{D2E2EFA3-B7EF-4A2B-ACDF-C32EFFFB211C}">
      <dgm:prSet phldrT="[Text]"/>
      <dgm:spPr/>
      <dgm:t>
        <a:bodyPr/>
        <a:lstStyle/>
        <a:p>
          <a:r>
            <a:rPr lang="en-US" dirty="0" err="1" smtClean="0"/>
            <a:t>Perempuan</a:t>
          </a:r>
          <a:r>
            <a:rPr lang="en-US" dirty="0" smtClean="0"/>
            <a:t> </a:t>
          </a:r>
          <a:r>
            <a:rPr lang="en-US" dirty="0" err="1" smtClean="0"/>
            <a:t>tidak</a:t>
          </a:r>
          <a:r>
            <a:rPr lang="en-US" dirty="0" smtClean="0"/>
            <a:t> </a:t>
          </a:r>
          <a:r>
            <a:rPr lang="en-US" dirty="0" err="1" smtClean="0"/>
            <a:t>perlu</a:t>
          </a:r>
          <a:r>
            <a:rPr lang="en-US" dirty="0" smtClean="0"/>
            <a:t> </a:t>
          </a:r>
          <a:r>
            <a:rPr lang="en-US" dirty="0" err="1" smtClean="0"/>
            <a:t>sekolah</a:t>
          </a:r>
          <a:r>
            <a:rPr lang="en-US" dirty="0" smtClean="0"/>
            <a:t> </a:t>
          </a:r>
          <a:r>
            <a:rPr lang="en-US" dirty="0" err="1" smtClean="0"/>
            <a:t>tinggi-tinggi</a:t>
          </a:r>
          <a:endParaRPr lang="en-ID" dirty="0"/>
        </a:p>
      </dgm:t>
    </dgm:pt>
    <dgm:pt modelId="{A02EC5C9-7C7D-4737-9777-56FF2BDB6C51}" type="parTrans" cxnId="{D83CFC73-7FAD-4205-B861-0A545E123D9E}">
      <dgm:prSet/>
      <dgm:spPr/>
    </dgm:pt>
    <dgm:pt modelId="{0E6E49F1-DBC4-4EE3-B3FC-A66249BE3B5B}" type="sibTrans" cxnId="{D83CFC73-7FAD-4205-B861-0A545E123D9E}">
      <dgm:prSet/>
      <dgm:spPr/>
    </dgm:pt>
    <dgm:pt modelId="{AFA03DAE-1F82-4174-804A-FDFCC3344FB2}" type="pres">
      <dgm:prSet presAssocID="{D2CC85E3-55C4-49C0-A93F-08484B5AB2A5}" presName="rootnode" presStyleCnt="0">
        <dgm:presLayoutVars>
          <dgm:chMax/>
          <dgm:chPref/>
          <dgm:dir/>
          <dgm:animLvl val="lvl"/>
        </dgm:presLayoutVars>
      </dgm:prSet>
      <dgm:spPr/>
      <dgm:t>
        <a:bodyPr/>
        <a:lstStyle/>
        <a:p>
          <a:endParaRPr lang="id-ID"/>
        </a:p>
      </dgm:t>
    </dgm:pt>
    <dgm:pt modelId="{4DB93723-3380-43D7-B425-9319C418527F}" type="pres">
      <dgm:prSet presAssocID="{7C518958-8D4F-43B2-B675-0B9F62E68EBC}" presName="composite" presStyleCnt="0"/>
      <dgm:spPr/>
    </dgm:pt>
    <dgm:pt modelId="{897F57F4-BAD1-4BFB-B5ED-E078A24CB1A9}" type="pres">
      <dgm:prSet presAssocID="{7C518958-8D4F-43B2-B675-0B9F62E68EBC}" presName="bentUpArrow1" presStyleLbl="alignImgPlace1" presStyleIdx="0" presStyleCnt="1"/>
      <dgm:spPr/>
    </dgm:pt>
    <dgm:pt modelId="{28982487-FC43-40A5-B1B4-DEE2E7F8027E}" type="pres">
      <dgm:prSet presAssocID="{7C518958-8D4F-43B2-B675-0B9F62E68EBC}" presName="ParentText" presStyleLbl="node1" presStyleIdx="0" presStyleCnt="2">
        <dgm:presLayoutVars>
          <dgm:chMax val="1"/>
          <dgm:chPref val="1"/>
          <dgm:bulletEnabled val="1"/>
        </dgm:presLayoutVars>
      </dgm:prSet>
      <dgm:spPr/>
      <dgm:t>
        <a:bodyPr/>
        <a:lstStyle/>
        <a:p>
          <a:endParaRPr lang="id-ID"/>
        </a:p>
      </dgm:t>
    </dgm:pt>
    <dgm:pt modelId="{0B9F6675-EB9C-4798-B673-9D0A9D61C8C6}" type="pres">
      <dgm:prSet presAssocID="{7C518958-8D4F-43B2-B675-0B9F62E68EBC}" presName="ChildText" presStyleLbl="revTx" presStyleIdx="0" presStyleCnt="2">
        <dgm:presLayoutVars>
          <dgm:chMax val="0"/>
          <dgm:chPref val="0"/>
          <dgm:bulletEnabled val="1"/>
        </dgm:presLayoutVars>
      </dgm:prSet>
      <dgm:spPr/>
      <dgm:t>
        <a:bodyPr/>
        <a:lstStyle/>
        <a:p>
          <a:endParaRPr lang="id-ID"/>
        </a:p>
      </dgm:t>
    </dgm:pt>
    <dgm:pt modelId="{106D8E5D-BEC0-4F9B-8BE2-B23B025A21D8}" type="pres">
      <dgm:prSet presAssocID="{F4053CDF-ED0D-45E0-94E2-178A0B1CA44F}" presName="sibTrans" presStyleCnt="0"/>
      <dgm:spPr/>
    </dgm:pt>
    <dgm:pt modelId="{EB3CCCA0-5002-4CFB-AA9F-E0806CA7B467}" type="pres">
      <dgm:prSet presAssocID="{595C2930-975E-48FB-A00F-80B6C9AC9929}" presName="composite" presStyleCnt="0"/>
      <dgm:spPr/>
    </dgm:pt>
    <dgm:pt modelId="{2AEEC174-8F27-4469-905A-5D272D7F05B1}" type="pres">
      <dgm:prSet presAssocID="{595C2930-975E-48FB-A00F-80B6C9AC9929}" presName="ParentText" presStyleLbl="node1" presStyleIdx="1" presStyleCnt="2">
        <dgm:presLayoutVars>
          <dgm:chMax val="1"/>
          <dgm:chPref val="1"/>
          <dgm:bulletEnabled val="1"/>
        </dgm:presLayoutVars>
      </dgm:prSet>
      <dgm:spPr/>
      <dgm:t>
        <a:bodyPr/>
        <a:lstStyle/>
        <a:p>
          <a:endParaRPr lang="id-ID"/>
        </a:p>
      </dgm:t>
    </dgm:pt>
    <dgm:pt modelId="{6F648A29-19B2-4069-9CD5-B2F97804B99B}" type="pres">
      <dgm:prSet presAssocID="{595C2930-975E-48FB-A00F-80B6C9AC9929}" presName="FinalChildText" presStyleLbl="revTx" presStyleIdx="1" presStyleCnt="2" custScaleX="171465" custScaleY="228365" custLinFactNeighborX="59306" custLinFactNeighborY="-3895">
        <dgm:presLayoutVars>
          <dgm:chMax val="0"/>
          <dgm:chPref val="0"/>
          <dgm:bulletEnabled val="1"/>
        </dgm:presLayoutVars>
      </dgm:prSet>
      <dgm:spPr/>
      <dgm:t>
        <a:bodyPr/>
        <a:lstStyle/>
        <a:p>
          <a:endParaRPr lang="id-ID"/>
        </a:p>
      </dgm:t>
    </dgm:pt>
  </dgm:ptLst>
  <dgm:cxnLst>
    <dgm:cxn modelId="{2D796752-0C1F-40F3-9AEE-1CB96708CC95}" type="presOf" srcId="{D2CC85E3-55C4-49C0-A93F-08484B5AB2A5}" destId="{AFA03DAE-1F82-4174-804A-FDFCC3344FB2}" srcOrd="0" destOrd="0" presId="urn:microsoft.com/office/officeart/2005/8/layout/StepDownProcess"/>
    <dgm:cxn modelId="{54E02499-EF8B-4F05-93DC-D79483F0DAE1}" type="presOf" srcId="{64E70504-EE3F-4EF0-8022-02942D4F3793}" destId="{6F648A29-19B2-4069-9CD5-B2F97804B99B}" srcOrd="0" destOrd="1" presId="urn:microsoft.com/office/officeart/2005/8/layout/StepDownProcess"/>
    <dgm:cxn modelId="{CBB1D131-4C7E-492B-962E-9D55400402DA}" srcId="{D2CC85E3-55C4-49C0-A93F-08484B5AB2A5}" destId="{595C2930-975E-48FB-A00F-80B6C9AC9929}" srcOrd="1" destOrd="0" parTransId="{E6D39DFF-8061-4868-985B-6B71AEFDF2F9}" sibTransId="{305ED901-3ECB-4565-9E6D-1D849A1117E3}"/>
    <dgm:cxn modelId="{A248A5E3-76FD-497C-80E4-5258D301582E}" type="presOf" srcId="{595C2930-975E-48FB-A00F-80B6C9AC9929}" destId="{2AEEC174-8F27-4469-905A-5D272D7F05B1}" srcOrd="0" destOrd="0" presId="urn:microsoft.com/office/officeart/2005/8/layout/StepDownProcess"/>
    <dgm:cxn modelId="{F95E59AE-9826-4F93-9305-04886BDCC504}" type="presOf" srcId="{75ACF254-4D10-4237-A5E1-41BE379ACAC9}" destId="{0B9F6675-EB9C-4798-B673-9D0A9D61C8C6}" srcOrd="0" destOrd="0" presId="urn:microsoft.com/office/officeart/2005/8/layout/StepDownProcess"/>
    <dgm:cxn modelId="{D83CFC73-7FAD-4205-B861-0A545E123D9E}" srcId="{595C2930-975E-48FB-A00F-80B6C9AC9929}" destId="{D2E2EFA3-B7EF-4A2B-ACDF-C32EFFFB211C}" srcOrd="2" destOrd="0" parTransId="{A02EC5C9-7C7D-4737-9777-56FF2BDB6C51}" sibTransId="{0E6E49F1-DBC4-4EE3-B3FC-A66249BE3B5B}"/>
    <dgm:cxn modelId="{32EFCFDA-2B42-4CE4-83FE-0CC6E998272E}" type="presOf" srcId="{D2E2EFA3-B7EF-4A2B-ACDF-C32EFFFB211C}" destId="{6F648A29-19B2-4069-9CD5-B2F97804B99B}" srcOrd="0" destOrd="2" presId="urn:microsoft.com/office/officeart/2005/8/layout/StepDownProcess"/>
    <dgm:cxn modelId="{B4905F7E-FE4E-4375-BAAA-69098FA752BA}" type="presOf" srcId="{E05D660E-DE4B-4B04-B2E8-7493E96C302C}" destId="{6F648A29-19B2-4069-9CD5-B2F97804B99B}" srcOrd="0" destOrd="3" presId="urn:microsoft.com/office/officeart/2005/8/layout/StepDownProcess"/>
    <dgm:cxn modelId="{A10AEB43-CE0E-47D5-97C5-9E357F6E1217}" srcId="{D2CC85E3-55C4-49C0-A93F-08484B5AB2A5}" destId="{7C518958-8D4F-43B2-B675-0B9F62E68EBC}" srcOrd="0" destOrd="0" parTransId="{F2C93F44-6BEC-452E-9DFF-456D419AEEE5}" sibTransId="{F4053CDF-ED0D-45E0-94E2-178A0B1CA44F}"/>
    <dgm:cxn modelId="{BBA20D28-A9E3-49D8-A8D3-4C54FA6195F7}" srcId="{595C2930-975E-48FB-A00F-80B6C9AC9929}" destId="{64E70504-EE3F-4EF0-8022-02942D4F3793}" srcOrd="1" destOrd="0" parTransId="{FA505BC3-778D-4835-87BD-42BE5035EAFE}" sibTransId="{974874A1-4A32-4CA3-90B7-8FF2B9EB3878}"/>
    <dgm:cxn modelId="{4AD32BD1-F32B-41D0-9629-22CB3C5E11D1}" type="presOf" srcId="{2DA15591-2184-4F3E-9AD5-C0C2EDEF679F}" destId="{6F648A29-19B2-4069-9CD5-B2F97804B99B}" srcOrd="0" destOrd="0" presId="urn:microsoft.com/office/officeart/2005/8/layout/StepDownProcess"/>
    <dgm:cxn modelId="{CD7E5734-F009-4838-B04F-4C0D17EFE7AA}" srcId="{595C2930-975E-48FB-A00F-80B6C9AC9929}" destId="{E05D660E-DE4B-4B04-B2E8-7493E96C302C}" srcOrd="3" destOrd="0" parTransId="{9E3C35A0-11F4-4FB5-B101-12F10BDAD72B}" sibTransId="{CC85ED9F-D5DE-4DB1-A059-294F9F790E7B}"/>
    <dgm:cxn modelId="{EADC147A-6976-4280-BAF4-B3E7CCCA3C83}" type="presOf" srcId="{7C518958-8D4F-43B2-B675-0B9F62E68EBC}" destId="{28982487-FC43-40A5-B1B4-DEE2E7F8027E}" srcOrd="0" destOrd="0" presId="urn:microsoft.com/office/officeart/2005/8/layout/StepDownProcess"/>
    <dgm:cxn modelId="{B7DF2BDF-52D1-4748-B347-5FC5425F222A}" srcId="{7C518958-8D4F-43B2-B675-0B9F62E68EBC}" destId="{75ACF254-4D10-4237-A5E1-41BE379ACAC9}" srcOrd="0" destOrd="0" parTransId="{EE2656E7-2413-4251-BD02-EA6D7B2847A5}" sibTransId="{BAB50A7C-F568-4DF0-8B9F-1BBC1AC021C0}"/>
    <dgm:cxn modelId="{D9CB0399-62CB-4C6A-9D65-2CE9B48DB2FE}" srcId="{595C2930-975E-48FB-A00F-80B6C9AC9929}" destId="{2DA15591-2184-4F3E-9AD5-C0C2EDEF679F}" srcOrd="0" destOrd="0" parTransId="{A6A5E913-EDEA-4F4C-B049-B4AFEF197C62}" sibTransId="{35412CCD-D1C6-4753-88C9-8621A77FC99D}"/>
    <dgm:cxn modelId="{32AEE385-8753-4C2A-BFAC-8FE1F4AA4A5A}" type="presParOf" srcId="{AFA03DAE-1F82-4174-804A-FDFCC3344FB2}" destId="{4DB93723-3380-43D7-B425-9319C418527F}" srcOrd="0" destOrd="0" presId="urn:microsoft.com/office/officeart/2005/8/layout/StepDownProcess"/>
    <dgm:cxn modelId="{42B0EDD2-CB12-4357-A4C1-3BFA9AEBF8E5}" type="presParOf" srcId="{4DB93723-3380-43D7-B425-9319C418527F}" destId="{897F57F4-BAD1-4BFB-B5ED-E078A24CB1A9}" srcOrd="0" destOrd="0" presId="urn:microsoft.com/office/officeart/2005/8/layout/StepDownProcess"/>
    <dgm:cxn modelId="{E3F65886-497C-4241-98F1-B3086072D53E}" type="presParOf" srcId="{4DB93723-3380-43D7-B425-9319C418527F}" destId="{28982487-FC43-40A5-B1B4-DEE2E7F8027E}" srcOrd="1" destOrd="0" presId="urn:microsoft.com/office/officeart/2005/8/layout/StepDownProcess"/>
    <dgm:cxn modelId="{949A23F4-19D5-4750-9135-4C64D4C5C384}" type="presParOf" srcId="{4DB93723-3380-43D7-B425-9319C418527F}" destId="{0B9F6675-EB9C-4798-B673-9D0A9D61C8C6}" srcOrd="2" destOrd="0" presId="urn:microsoft.com/office/officeart/2005/8/layout/StepDownProcess"/>
    <dgm:cxn modelId="{BACF83DB-F74F-4B94-8DB1-70C4660B7784}" type="presParOf" srcId="{AFA03DAE-1F82-4174-804A-FDFCC3344FB2}" destId="{106D8E5D-BEC0-4F9B-8BE2-B23B025A21D8}" srcOrd="1" destOrd="0" presId="urn:microsoft.com/office/officeart/2005/8/layout/StepDownProcess"/>
    <dgm:cxn modelId="{0CECF1BE-1B8E-457C-BBEA-CF6938BE7148}" type="presParOf" srcId="{AFA03DAE-1F82-4174-804A-FDFCC3344FB2}" destId="{EB3CCCA0-5002-4CFB-AA9F-E0806CA7B467}" srcOrd="2" destOrd="0" presId="urn:microsoft.com/office/officeart/2005/8/layout/StepDownProcess"/>
    <dgm:cxn modelId="{21D069FB-5E63-4E7D-9EED-46F7194D0236}" type="presParOf" srcId="{EB3CCCA0-5002-4CFB-AA9F-E0806CA7B467}" destId="{2AEEC174-8F27-4469-905A-5D272D7F05B1}" srcOrd="0" destOrd="0" presId="urn:microsoft.com/office/officeart/2005/8/layout/StepDownProcess"/>
    <dgm:cxn modelId="{577636A2-ED40-4297-BBA9-0870685723F0}" type="presParOf" srcId="{EB3CCCA0-5002-4CFB-AA9F-E0806CA7B467}" destId="{6F648A29-19B2-4069-9CD5-B2F97804B99B}"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B81083-0EA7-4494-BAED-75FD8A6987D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ID"/>
        </a:p>
      </dgm:t>
    </dgm:pt>
    <dgm:pt modelId="{6BECF840-E16F-442A-87AC-D5944E3BA06E}">
      <dgm:prSet phldrT="[Text]" custT="1"/>
      <dgm:spPr/>
      <dgm:t>
        <a:bodyPr/>
        <a:lstStyle/>
        <a:p>
          <a:r>
            <a:rPr lang="en-US" sz="1600" dirty="0" err="1"/>
            <a:t>Akses</a:t>
          </a:r>
          <a:r>
            <a:rPr lang="en-US" sz="1600" dirty="0"/>
            <a:t> </a:t>
          </a:r>
          <a:r>
            <a:rPr lang="en-US" sz="1600" dirty="0" err="1"/>
            <a:t>terbatas</a:t>
          </a:r>
          <a:r>
            <a:rPr lang="en-US" sz="1600" dirty="0"/>
            <a:t> </a:t>
          </a:r>
          <a:r>
            <a:rPr lang="en-US" sz="1600" dirty="0" err="1"/>
            <a:t>ke</a:t>
          </a:r>
          <a:r>
            <a:rPr lang="en-US" sz="1600" dirty="0"/>
            <a:t> </a:t>
          </a:r>
          <a:r>
            <a:rPr lang="id-ID" sz="1600" dirty="0" smtClean="0"/>
            <a:t>kesehatan (gizi buruk, pelayanan faskes dll)</a:t>
          </a:r>
          <a:endParaRPr lang="en-US" sz="1600" dirty="0"/>
        </a:p>
        <a:p>
          <a:endParaRPr lang="en-ID" sz="1300" dirty="0"/>
        </a:p>
      </dgm:t>
    </dgm:pt>
    <dgm:pt modelId="{0690B6EB-423A-4C19-A3B2-51CE405EF491}" type="parTrans" cxnId="{CC805714-0BCC-4A00-8D7F-2FCE6C34C9E1}">
      <dgm:prSet/>
      <dgm:spPr/>
      <dgm:t>
        <a:bodyPr/>
        <a:lstStyle/>
        <a:p>
          <a:endParaRPr lang="en-ID"/>
        </a:p>
      </dgm:t>
    </dgm:pt>
    <dgm:pt modelId="{032BB30D-617D-406C-99FB-F3914F9A807B}" type="sibTrans" cxnId="{CC805714-0BCC-4A00-8D7F-2FCE6C34C9E1}">
      <dgm:prSet/>
      <dgm:spPr/>
      <dgm:t>
        <a:bodyPr/>
        <a:lstStyle/>
        <a:p>
          <a:endParaRPr lang="en-ID"/>
        </a:p>
      </dgm:t>
    </dgm:pt>
    <dgm:pt modelId="{2BA946A0-E634-4662-BD27-9467F18C246B}">
      <dgm:prSet phldrT="[Text]" custT="1"/>
      <dgm:spPr/>
      <dgm:t>
        <a:bodyPr/>
        <a:lstStyle/>
        <a:p>
          <a:r>
            <a:rPr lang="id-ID" sz="1600" dirty="0" smtClean="0"/>
            <a:t>Angka kematian ibu tinggi akibat melanirkan, menjadi korban kekerasan, bunuh diri</a:t>
          </a:r>
          <a:endParaRPr lang="en-ID" sz="1600" dirty="0"/>
        </a:p>
      </dgm:t>
    </dgm:pt>
    <dgm:pt modelId="{40B852C0-F635-4F85-8543-7E574C426F82}" type="parTrans" cxnId="{DC648B48-491C-420B-8B4F-5A07D04E3FA7}">
      <dgm:prSet/>
      <dgm:spPr/>
      <dgm:t>
        <a:bodyPr/>
        <a:lstStyle/>
        <a:p>
          <a:endParaRPr lang="en-ID"/>
        </a:p>
      </dgm:t>
    </dgm:pt>
    <dgm:pt modelId="{48CB3AD6-CEE2-4EEF-9DE0-1E1FCBDD5213}" type="sibTrans" cxnId="{DC648B48-491C-420B-8B4F-5A07D04E3FA7}">
      <dgm:prSet/>
      <dgm:spPr/>
      <dgm:t>
        <a:bodyPr/>
        <a:lstStyle/>
        <a:p>
          <a:endParaRPr lang="en-ID"/>
        </a:p>
      </dgm:t>
    </dgm:pt>
    <dgm:pt modelId="{A6A73730-DF48-45CC-8B55-C2AE12FA0687}">
      <dgm:prSet phldrT="[Text]" custT="1"/>
      <dgm:spPr/>
      <dgm:t>
        <a:bodyPr/>
        <a:lstStyle/>
        <a:p>
          <a:r>
            <a:rPr lang="id-ID" sz="1600" dirty="0" smtClean="0"/>
            <a:t>Perempuan tidak bisa menjamin lahirnya generasi penerus yang sehat dan cerdas</a:t>
          </a:r>
          <a:endParaRPr lang="en-ID" sz="1600" dirty="0"/>
        </a:p>
      </dgm:t>
    </dgm:pt>
    <dgm:pt modelId="{DED076D8-5796-433B-AA77-C8DBF55E9F28}" type="parTrans" cxnId="{47B2E6C0-FD13-4CF6-8DEE-87EE5EC23179}">
      <dgm:prSet/>
      <dgm:spPr/>
      <dgm:t>
        <a:bodyPr/>
        <a:lstStyle/>
        <a:p>
          <a:endParaRPr lang="en-ID"/>
        </a:p>
      </dgm:t>
    </dgm:pt>
    <dgm:pt modelId="{0B2DA970-F2BB-4A5C-83CB-476CDDAC96DB}" type="sibTrans" cxnId="{47B2E6C0-FD13-4CF6-8DEE-87EE5EC23179}">
      <dgm:prSet/>
      <dgm:spPr/>
      <dgm:t>
        <a:bodyPr/>
        <a:lstStyle/>
        <a:p>
          <a:endParaRPr lang="en-ID"/>
        </a:p>
      </dgm:t>
    </dgm:pt>
    <dgm:pt modelId="{394F1217-B163-423B-A182-061AE589F5CA}">
      <dgm:prSet phldrT="[Text]" custT="1"/>
      <dgm:spPr/>
      <dgm:t>
        <a:bodyPr/>
        <a:lstStyle/>
        <a:p>
          <a:r>
            <a:rPr lang="id-ID" sz="1600" dirty="0" smtClean="0"/>
            <a:t>Prevalensi penyakit tertentu tinggi pada perempuan dan tidak dicover BPJS Kesehatan</a:t>
          </a:r>
          <a:endParaRPr lang="en-ID" sz="1600" dirty="0"/>
        </a:p>
      </dgm:t>
    </dgm:pt>
    <dgm:pt modelId="{2B0CABC5-DB79-4BA1-880D-BF552EB3E72A}" type="parTrans" cxnId="{553F7BD9-07ED-4B7F-AC82-F8DD451D3761}">
      <dgm:prSet/>
      <dgm:spPr/>
      <dgm:t>
        <a:bodyPr/>
        <a:lstStyle/>
        <a:p>
          <a:endParaRPr lang="en-ID"/>
        </a:p>
      </dgm:t>
    </dgm:pt>
    <dgm:pt modelId="{4E02419C-068A-4FF8-8F9E-797CB3641ED1}" type="sibTrans" cxnId="{553F7BD9-07ED-4B7F-AC82-F8DD451D3761}">
      <dgm:prSet/>
      <dgm:spPr/>
      <dgm:t>
        <a:bodyPr/>
        <a:lstStyle/>
        <a:p>
          <a:endParaRPr lang="en-ID"/>
        </a:p>
      </dgm:t>
    </dgm:pt>
    <dgm:pt modelId="{2E274954-667A-4838-BFB2-D0E934C4C858}">
      <dgm:prSet phldrT="[Text]" custT="1"/>
      <dgm:spPr/>
      <dgm:t>
        <a:bodyPr/>
        <a:lstStyle/>
        <a:p>
          <a:r>
            <a:rPr lang="id-ID" sz="1600" dirty="0" smtClean="0"/>
            <a:t>Diskriminasi gender </a:t>
          </a:r>
          <a:endParaRPr lang="en-ID" sz="1600" dirty="0"/>
        </a:p>
      </dgm:t>
    </dgm:pt>
    <dgm:pt modelId="{1944FE09-89C3-4261-BA21-7B39A0AE4EB9}" type="parTrans" cxnId="{A85A7968-07C7-4F89-88FC-429E29ADEEF7}">
      <dgm:prSet/>
      <dgm:spPr/>
      <dgm:t>
        <a:bodyPr/>
        <a:lstStyle/>
        <a:p>
          <a:endParaRPr lang="en-ID"/>
        </a:p>
      </dgm:t>
    </dgm:pt>
    <dgm:pt modelId="{4779A567-BF7F-4936-A273-A9A5EC86F154}" type="sibTrans" cxnId="{A85A7968-07C7-4F89-88FC-429E29ADEEF7}">
      <dgm:prSet/>
      <dgm:spPr/>
      <dgm:t>
        <a:bodyPr/>
        <a:lstStyle/>
        <a:p>
          <a:endParaRPr lang="en-ID"/>
        </a:p>
      </dgm:t>
    </dgm:pt>
    <dgm:pt modelId="{1F81BF6B-62FA-46E4-9362-9629AA41C775}" type="pres">
      <dgm:prSet presAssocID="{4DB81083-0EA7-4494-BAED-75FD8A6987DD}" presName="cycle" presStyleCnt="0">
        <dgm:presLayoutVars>
          <dgm:dir/>
          <dgm:resizeHandles val="exact"/>
        </dgm:presLayoutVars>
      </dgm:prSet>
      <dgm:spPr/>
      <dgm:t>
        <a:bodyPr/>
        <a:lstStyle/>
        <a:p>
          <a:endParaRPr lang="id-ID"/>
        </a:p>
      </dgm:t>
    </dgm:pt>
    <dgm:pt modelId="{47EFAB3A-BB43-4E2E-B8F1-5352D9E9C0CC}" type="pres">
      <dgm:prSet presAssocID="{6BECF840-E16F-442A-87AC-D5944E3BA06E}" presName="dummy" presStyleCnt="0"/>
      <dgm:spPr/>
    </dgm:pt>
    <dgm:pt modelId="{D07EA4EC-247F-461F-8ED7-1FCA48ACA717}" type="pres">
      <dgm:prSet presAssocID="{6BECF840-E16F-442A-87AC-D5944E3BA06E}" presName="node" presStyleLbl="revTx" presStyleIdx="0" presStyleCnt="5" custScaleX="127863" custRadScaleRad="101605" custRadScaleInc="24774">
        <dgm:presLayoutVars>
          <dgm:bulletEnabled val="1"/>
        </dgm:presLayoutVars>
      </dgm:prSet>
      <dgm:spPr/>
      <dgm:t>
        <a:bodyPr/>
        <a:lstStyle/>
        <a:p>
          <a:endParaRPr lang="id-ID"/>
        </a:p>
      </dgm:t>
    </dgm:pt>
    <dgm:pt modelId="{735FD454-669D-4A27-A6E2-FD072EE4C1C5}" type="pres">
      <dgm:prSet presAssocID="{032BB30D-617D-406C-99FB-F3914F9A807B}" presName="sibTrans" presStyleLbl="node1" presStyleIdx="0" presStyleCnt="5" custLinFactNeighborX="7095" custLinFactNeighborY="-14867"/>
      <dgm:spPr/>
      <dgm:t>
        <a:bodyPr/>
        <a:lstStyle/>
        <a:p>
          <a:endParaRPr lang="id-ID"/>
        </a:p>
      </dgm:t>
    </dgm:pt>
    <dgm:pt modelId="{B5D0A5AE-CFE4-4B7E-99FA-FE02AEC994F7}" type="pres">
      <dgm:prSet presAssocID="{2BA946A0-E634-4662-BD27-9467F18C246B}" presName="dummy" presStyleCnt="0"/>
      <dgm:spPr/>
    </dgm:pt>
    <dgm:pt modelId="{072D292F-733F-49EB-89D4-E6CB4BA1B43F}" type="pres">
      <dgm:prSet presAssocID="{2BA946A0-E634-4662-BD27-9467F18C246B}" presName="node" presStyleLbl="revTx" presStyleIdx="1" presStyleCnt="5" custRadScaleRad="195496" custRadScaleInc="-87605">
        <dgm:presLayoutVars>
          <dgm:bulletEnabled val="1"/>
        </dgm:presLayoutVars>
      </dgm:prSet>
      <dgm:spPr/>
      <dgm:t>
        <a:bodyPr/>
        <a:lstStyle/>
        <a:p>
          <a:endParaRPr lang="id-ID"/>
        </a:p>
      </dgm:t>
    </dgm:pt>
    <dgm:pt modelId="{E0892EBB-59EE-4B6F-B8E8-FC5FED2C5C3E}" type="pres">
      <dgm:prSet presAssocID="{48CB3AD6-CEE2-4EEF-9DE0-1E1FCBDD5213}" presName="sibTrans" presStyleLbl="node1" presStyleIdx="1" presStyleCnt="5" custLinFactNeighborX="-1504" custLinFactNeighborY="10373"/>
      <dgm:spPr/>
      <dgm:t>
        <a:bodyPr/>
        <a:lstStyle/>
        <a:p>
          <a:endParaRPr lang="id-ID"/>
        </a:p>
      </dgm:t>
    </dgm:pt>
    <dgm:pt modelId="{E93567D6-1942-4644-82E9-ABEDE42F9192}" type="pres">
      <dgm:prSet presAssocID="{A6A73730-DF48-45CC-8B55-C2AE12FA0687}" presName="dummy" presStyleCnt="0"/>
      <dgm:spPr/>
    </dgm:pt>
    <dgm:pt modelId="{905E50E2-516B-4FA9-B055-BFFE54A1A398}" type="pres">
      <dgm:prSet presAssocID="{A6A73730-DF48-45CC-8B55-C2AE12FA0687}" presName="node" presStyleLbl="revTx" presStyleIdx="2" presStyleCnt="5" custRadScaleRad="80462" custRadScaleInc="-5046">
        <dgm:presLayoutVars>
          <dgm:bulletEnabled val="1"/>
        </dgm:presLayoutVars>
      </dgm:prSet>
      <dgm:spPr/>
      <dgm:t>
        <a:bodyPr/>
        <a:lstStyle/>
        <a:p>
          <a:endParaRPr lang="id-ID"/>
        </a:p>
      </dgm:t>
    </dgm:pt>
    <dgm:pt modelId="{50837F9F-D805-4CB7-8AE2-F509DF004D30}" type="pres">
      <dgm:prSet presAssocID="{0B2DA970-F2BB-4A5C-83CB-476CDDAC96DB}" presName="sibTrans" presStyleLbl="node1" presStyleIdx="2" presStyleCnt="5" custLinFactNeighborX="-8855" custLinFactNeighborY="6653"/>
      <dgm:spPr/>
      <dgm:t>
        <a:bodyPr/>
        <a:lstStyle/>
        <a:p>
          <a:endParaRPr lang="id-ID"/>
        </a:p>
      </dgm:t>
    </dgm:pt>
    <dgm:pt modelId="{0056414C-0F5B-4763-9CDB-B674472FE358}" type="pres">
      <dgm:prSet presAssocID="{394F1217-B163-423B-A182-061AE589F5CA}" presName="dummy" presStyleCnt="0"/>
      <dgm:spPr/>
    </dgm:pt>
    <dgm:pt modelId="{502D3896-FACA-4ADE-A06D-9243FAC411F6}" type="pres">
      <dgm:prSet presAssocID="{394F1217-B163-423B-A182-061AE589F5CA}" presName="node" presStyleLbl="revTx" presStyleIdx="3" presStyleCnt="5" custRadScaleRad="95385" custRadScaleInc="56718">
        <dgm:presLayoutVars>
          <dgm:bulletEnabled val="1"/>
        </dgm:presLayoutVars>
      </dgm:prSet>
      <dgm:spPr/>
      <dgm:t>
        <a:bodyPr/>
        <a:lstStyle/>
        <a:p>
          <a:endParaRPr lang="id-ID"/>
        </a:p>
      </dgm:t>
    </dgm:pt>
    <dgm:pt modelId="{042F6A7E-0A32-4A63-8F1F-D6C72E8F3806}" type="pres">
      <dgm:prSet presAssocID="{4E02419C-068A-4FF8-8F9E-797CB3641ED1}" presName="sibTrans" presStyleLbl="node1" presStyleIdx="3" presStyleCnt="5" custLinFactNeighborX="-2804" custLinFactNeighborY="-14422"/>
      <dgm:spPr/>
      <dgm:t>
        <a:bodyPr/>
        <a:lstStyle/>
        <a:p>
          <a:endParaRPr lang="id-ID"/>
        </a:p>
      </dgm:t>
    </dgm:pt>
    <dgm:pt modelId="{08687D61-8348-4BB3-ADA1-E2F6E1BCAB3E}" type="pres">
      <dgm:prSet presAssocID="{2E274954-667A-4838-BFB2-D0E934C4C858}" presName="dummy" presStyleCnt="0"/>
      <dgm:spPr/>
    </dgm:pt>
    <dgm:pt modelId="{529AE492-58A3-4273-9B3E-91EA52558105}" type="pres">
      <dgm:prSet presAssocID="{2E274954-667A-4838-BFB2-D0E934C4C858}" presName="node" presStyleLbl="revTx" presStyleIdx="4" presStyleCnt="5" custRadScaleRad="91998" custRadScaleInc="-20643">
        <dgm:presLayoutVars>
          <dgm:bulletEnabled val="1"/>
        </dgm:presLayoutVars>
      </dgm:prSet>
      <dgm:spPr/>
      <dgm:t>
        <a:bodyPr/>
        <a:lstStyle/>
        <a:p>
          <a:endParaRPr lang="id-ID"/>
        </a:p>
      </dgm:t>
    </dgm:pt>
    <dgm:pt modelId="{22C94A22-8954-4C73-8424-EB1A84D14EB5}" type="pres">
      <dgm:prSet presAssocID="{4779A567-BF7F-4936-A273-A9A5EC86F154}" presName="sibTrans" presStyleLbl="node1" presStyleIdx="4" presStyleCnt="5" custLinFactNeighborX="-13206" custLinFactNeighborY="-377"/>
      <dgm:spPr/>
      <dgm:t>
        <a:bodyPr/>
        <a:lstStyle/>
        <a:p>
          <a:endParaRPr lang="id-ID"/>
        </a:p>
      </dgm:t>
    </dgm:pt>
  </dgm:ptLst>
  <dgm:cxnLst>
    <dgm:cxn modelId="{55042990-D831-4623-8E59-F7FE73444AA5}" type="presOf" srcId="{2E274954-667A-4838-BFB2-D0E934C4C858}" destId="{529AE492-58A3-4273-9B3E-91EA52558105}" srcOrd="0" destOrd="0" presId="urn:microsoft.com/office/officeart/2005/8/layout/cycle1"/>
    <dgm:cxn modelId="{C5EA7D4B-575B-494C-8062-E807ACCABE49}" type="presOf" srcId="{48CB3AD6-CEE2-4EEF-9DE0-1E1FCBDD5213}" destId="{E0892EBB-59EE-4B6F-B8E8-FC5FED2C5C3E}" srcOrd="0" destOrd="0" presId="urn:microsoft.com/office/officeart/2005/8/layout/cycle1"/>
    <dgm:cxn modelId="{47B2E6C0-FD13-4CF6-8DEE-87EE5EC23179}" srcId="{4DB81083-0EA7-4494-BAED-75FD8A6987DD}" destId="{A6A73730-DF48-45CC-8B55-C2AE12FA0687}" srcOrd="2" destOrd="0" parTransId="{DED076D8-5796-433B-AA77-C8DBF55E9F28}" sibTransId="{0B2DA970-F2BB-4A5C-83CB-476CDDAC96DB}"/>
    <dgm:cxn modelId="{18EAAD54-D8CC-4FEE-B92A-376903922407}" type="presOf" srcId="{032BB30D-617D-406C-99FB-F3914F9A807B}" destId="{735FD454-669D-4A27-A6E2-FD072EE4C1C5}" srcOrd="0" destOrd="0" presId="urn:microsoft.com/office/officeart/2005/8/layout/cycle1"/>
    <dgm:cxn modelId="{AF7786AA-89D2-43AA-8D5A-20EA9EE0CBDA}" type="presOf" srcId="{2BA946A0-E634-4662-BD27-9467F18C246B}" destId="{072D292F-733F-49EB-89D4-E6CB4BA1B43F}" srcOrd="0" destOrd="0" presId="urn:microsoft.com/office/officeart/2005/8/layout/cycle1"/>
    <dgm:cxn modelId="{5BBC809D-4CB2-4F3B-8D36-C13D319BCD8E}" type="presOf" srcId="{394F1217-B163-423B-A182-061AE589F5CA}" destId="{502D3896-FACA-4ADE-A06D-9243FAC411F6}" srcOrd="0" destOrd="0" presId="urn:microsoft.com/office/officeart/2005/8/layout/cycle1"/>
    <dgm:cxn modelId="{553F7BD9-07ED-4B7F-AC82-F8DD451D3761}" srcId="{4DB81083-0EA7-4494-BAED-75FD8A6987DD}" destId="{394F1217-B163-423B-A182-061AE589F5CA}" srcOrd="3" destOrd="0" parTransId="{2B0CABC5-DB79-4BA1-880D-BF552EB3E72A}" sibTransId="{4E02419C-068A-4FF8-8F9E-797CB3641ED1}"/>
    <dgm:cxn modelId="{CC805714-0BCC-4A00-8D7F-2FCE6C34C9E1}" srcId="{4DB81083-0EA7-4494-BAED-75FD8A6987DD}" destId="{6BECF840-E16F-442A-87AC-D5944E3BA06E}" srcOrd="0" destOrd="0" parTransId="{0690B6EB-423A-4C19-A3B2-51CE405EF491}" sibTransId="{032BB30D-617D-406C-99FB-F3914F9A807B}"/>
    <dgm:cxn modelId="{5211463C-4F1F-4B23-8707-244556679838}" type="presOf" srcId="{4779A567-BF7F-4936-A273-A9A5EC86F154}" destId="{22C94A22-8954-4C73-8424-EB1A84D14EB5}" srcOrd="0" destOrd="0" presId="urn:microsoft.com/office/officeart/2005/8/layout/cycle1"/>
    <dgm:cxn modelId="{DC648B48-491C-420B-8B4F-5A07D04E3FA7}" srcId="{4DB81083-0EA7-4494-BAED-75FD8A6987DD}" destId="{2BA946A0-E634-4662-BD27-9467F18C246B}" srcOrd="1" destOrd="0" parTransId="{40B852C0-F635-4F85-8543-7E574C426F82}" sibTransId="{48CB3AD6-CEE2-4EEF-9DE0-1E1FCBDD5213}"/>
    <dgm:cxn modelId="{AA619A67-6303-4BB2-861C-AB0291DFFDFC}" type="presOf" srcId="{0B2DA970-F2BB-4A5C-83CB-476CDDAC96DB}" destId="{50837F9F-D805-4CB7-8AE2-F509DF004D30}" srcOrd="0" destOrd="0" presId="urn:microsoft.com/office/officeart/2005/8/layout/cycle1"/>
    <dgm:cxn modelId="{8707440C-313F-41D6-A12E-92F2ABE3E757}" type="presOf" srcId="{4DB81083-0EA7-4494-BAED-75FD8A6987DD}" destId="{1F81BF6B-62FA-46E4-9362-9629AA41C775}" srcOrd="0" destOrd="0" presId="urn:microsoft.com/office/officeart/2005/8/layout/cycle1"/>
    <dgm:cxn modelId="{C2B6147E-25EF-4766-BDB3-1FE97B83A8F7}" type="presOf" srcId="{6BECF840-E16F-442A-87AC-D5944E3BA06E}" destId="{D07EA4EC-247F-461F-8ED7-1FCA48ACA717}" srcOrd="0" destOrd="0" presId="urn:microsoft.com/office/officeart/2005/8/layout/cycle1"/>
    <dgm:cxn modelId="{E8878AA8-EAB7-4C1C-B8F5-DD94210D5D6E}" type="presOf" srcId="{4E02419C-068A-4FF8-8F9E-797CB3641ED1}" destId="{042F6A7E-0A32-4A63-8F1F-D6C72E8F3806}" srcOrd="0" destOrd="0" presId="urn:microsoft.com/office/officeart/2005/8/layout/cycle1"/>
    <dgm:cxn modelId="{A85A7968-07C7-4F89-88FC-429E29ADEEF7}" srcId="{4DB81083-0EA7-4494-BAED-75FD8A6987DD}" destId="{2E274954-667A-4838-BFB2-D0E934C4C858}" srcOrd="4" destOrd="0" parTransId="{1944FE09-89C3-4261-BA21-7B39A0AE4EB9}" sibTransId="{4779A567-BF7F-4936-A273-A9A5EC86F154}"/>
    <dgm:cxn modelId="{75B79720-4BB6-465D-BE28-A7950729A6B4}" type="presOf" srcId="{A6A73730-DF48-45CC-8B55-C2AE12FA0687}" destId="{905E50E2-516B-4FA9-B055-BFFE54A1A398}" srcOrd="0" destOrd="0" presId="urn:microsoft.com/office/officeart/2005/8/layout/cycle1"/>
    <dgm:cxn modelId="{82F68B9D-1B38-4D5C-BEE2-BD853A412083}" type="presParOf" srcId="{1F81BF6B-62FA-46E4-9362-9629AA41C775}" destId="{47EFAB3A-BB43-4E2E-B8F1-5352D9E9C0CC}" srcOrd="0" destOrd="0" presId="urn:microsoft.com/office/officeart/2005/8/layout/cycle1"/>
    <dgm:cxn modelId="{E1FC94CA-57D3-48DA-A6A2-4025705FD78A}" type="presParOf" srcId="{1F81BF6B-62FA-46E4-9362-9629AA41C775}" destId="{D07EA4EC-247F-461F-8ED7-1FCA48ACA717}" srcOrd="1" destOrd="0" presId="urn:microsoft.com/office/officeart/2005/8/layout/cycle1"/>
    <dgm:cxn modelId="{CE4141C9-9C5C-4A41-9E95-C5C45344B683}" type="presParOf" srcId="{1F81BF6B-62FA-46E4-9362-9629AA41C775}" destId="{735FD454-669D-4A27-A6E2-FD072EE4C1C5}" srcOrd="2" destOrd="0" presId="urn:microsoft.com/office/officeart/2005/8/layout/cycle1"/>
    <dgm:cxn modelId="{5ECC94BC-0406-4362-BE04-DEC931507057}" type="presParOf" srcId="{1F81BF6B-62FA-46E4-9362-9629AA41C775}" destId="{B5D0A5AE-CFE4-4B7E-99FA-FE02AEC994F7}" srcOrd="3" destOrd="0" presId="urn:microsoft.com/office/officeart/2005/8/layout/cycle1"/>
    <dgm:cxn modelId="{4638429F-3402-4918-9CE6-64590847A338}" type="presParOf" srcId="{1F81BF6B-62FA-46E4-9362-9629AA41C775}" destId="{072D292F-733F-49EB-89D4-E6CB4BA1B43F}" srcOrd="4" destOrd="0" presId="urn:microsoft.com/office/officeart/2005/8/layout/cycle1"/>
    <dgm:cxn modelId="{E42F79FE-4576-481B-BC7E-291E23A59735}" type="presParOf" srcId="{1F81BF6B-62FA-46E4-9362-9629AA41C775}" destId="{E0892EBB-59EE-4B6F-B8E8-FC5FED2C5C3E}" srcOrd="5" destOrd="0" presId="urn:microsoft.com/office/officeart/2005/8/layout/cycle1"/>
    <dgm:cxn modelId="{88ADF5D9-4144-475B-ADFC-0448463D7019}" type="presParOf" srcId="{1F81BF6B-62FA-46E4-9362-9629AA41C775}" destId="{E93567D6-1942-4644-82E9-ABEDE42F9192}" srcOrd="6" destOrd="0" presId="urn:microsoft.com/office/officeart/2005/8/layout/cycle1"/>
    <dgm:cxn modelId="{9BD54B47-B477-40D7-AEC3-AA65A4055811}" type="presParOf" srcId="{1F81BF6B-62FA-46E4-9362-9629AA41C775}" destId="{905E50E2-516B-4FA9-B055-BFFE54A1A398}" srcOrd="7" destOrd="0" presId="urn:microsoft.com/office/officeart/2005/8/layout/cycle1"/>
    <dgm:cxn modelId="{FAE0EAF3-2C3E-476A-9BDD-24366240EEF5}" type="presParOf" srcId="{1F81BF6B-62FA-46E4-9362-9629AA41C775}" destId="{50837F9F-D805-4CB7-8AE2-F509DF004D30}" srcOrd="8" destOrd="0" presId="urn:microsoft.com/office/officeart/2005/8/layout/cycle1"/>
    <dgm:cxn modelId="{0228ABC3-951A-414A-97F4-49A087290200}" type="presParOf" srcId="{1F81BF6B-62FA-46E4-9362-9629AA41C775}" destId="{0056414C-0F5B-4763-9CDB-B674472FE358}" srcOrd="9" destOrd="0" presId="urn:microsoft.com/office/officeart/2005/8/layout/cycle1"/>
    <dgm:cxn modelId="{AB16AD51-D140-435B-B41D-89E752F9E42D}" type="presParOf" srcId="{1F81BF6B-62FA-46E4-9362-9629AA41C775}" destId="{502D3896-FACA-4ADE-A06D-9243FAC411F6}" srcOrd="10" destOrd="0" presId="urn:microsoft.com/office/officeart/2005/8/layout/cycle1"/>
    <dgm:cxn modelId="{20976C00-957A-44A5-9F05-AAD91E31677B}" type="presParOf" srcId="{1F81BF6B-62FA-46E4-9362-9629AA41C775}" destId="{042F6A7E-0A32-4A63-8F1F-D6C72E8F3806}" srcOrd="11" destOrd="0" presId="urn:microsoft.com/office/officeart/2005/8/layout/cycle1"/>
    <dgm:cxn modelId="{B97C8C3B-F716-4C18-AC72-FBA1D945D947}" type="presParOf" srcId="{1F81BF6B-62FA-46E4-9362-9629AA41C775}" destId="{08687D61-8348-4BB3-ADA1-E2F6E1BCAB3E}" srcOrd="12" destOrd="0" presId="urn:microsoft.com/office/officeart/2005/8/layout/cycle1"/>
    <dgm:cxn modelId="{FE686267-4E00-4A44-A245-FBF1F8C55826}" type="presParOf" srcId="{1F81BF6B-62FA-46E4-9362-9629AA41C775}" destId="{529AE492-58A3-4273-9B3E-91EA52558105}" srcOrd="13" destOrd="0" presId="urn:microsoft.com/office/officeart/2005/8/layout/cycle1"/>
    <dgm:cxn modelId="{D6AE3A9D-434E-4512-933E-4BE84395C998}" type="presParOf" srcId="{1F81BF6B-62FA-46E4-9362-9629AA41C775}" destId="{22C94A22-8954-4C73-8424-EB1A84D14EB5}"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BACF4C-8461-4C27-97D2-57084D442F97}" type="doc">
      <dgm:prSet loTypeId="urn:microsoft.com/office/officeart/2005/8/layout/hChevron3" loCatId="process" qsTypeId="urn:microsoft.com/office/officeart/2005/8/quickstyle/simple1" qsCatId="simple" csTypeId="urn:microsoft.com/office/officeart/2005/8/colors/accent1_2" csCatId="accent1" phldr="1"/>
      <dgm:spPr/>
    </dgm:pt>
    <dgm:pt modelId="{BBFF1CD7-A558-4097-8F8F-EE8E20E397E8}">
      <dgm:prSet phldrT="[Text]"/>
      <dgm:spPr/>
      <dgm:t>
        <a:bodyPr/>
        <a:lstStyle/>
        <a:p>
          <a:r>
            <a:rPr lang="en-US" dirty="0"/>
            <a:t>PEMISKINAN PEREMPUAN</a:t>
          </a:r>
          <a:endParaRPr lang="en-ID" dirty="0"/>
        </a:p>
      </dgm:t>
    </dgm:pt>
    <dgm:pt modelId="{165A7BC6-6FAD-48F0-8A30-96A7E9E24D75}" type="parTrans" cxnId="{173A56A9-A807-4020-B308-6380E10A6FDD}">
      <dgm:prSet/>
      <dgm:spPr/>
      <dgm:t>
        <a:bodyPr/>
        <a:lstStyle/>
        <a:p>
          <a:endParaRPr lang="en-ID"/>
        </a:p>
      </dgm:t>
    </dgm:pt>
    <dgm:pt modelId="{9120BA13-D6B5-4A93-84B0-48F1F6F3241D}" type="sibTrans" cxnId="{173A56A9-A807-4020-B308-6380E10A6FDD}">
      <dgm:prSet/>
      <dgm:spPr/>
      <dgm:t>
        <a:bodyPr/>
        <a:lstStyle/>
        <a:p>
          <a:endParaRPr lang="en-ID"/>
        </a:p>
      </dgm:t>
    </dgm:pt>
    <dgm:pt modelId="{35FAAC87-72BA-4D1C-9BC5-EB46DC21B8A8}">
      <dgm:prSet phldrT="[Text]"/>
      <dgm:spPr/>
      <dgm:t>
        <a:bodyPr/>
        <a:lstStyle/>
        <a:p>
          <a:r>
            <a:rPr lang="en-US" dirty="0" err="1"/>
            <a:t>Kondisi</a:t>
          </a:r>
          <a:r>
            <a:rPr lang="en-US" dirty="0"/>
            <a:t> di </a:t>
          </a:r>
          <a:r>
            <a:rPr lang="en-US" dirty="0" err="1"/>
            <a:t>mana</a:t>
          </a:r>
          <a:r>
            <a:rPr lang="en-US" dirty="0"/>
            <a:t> </a:t>
          </a:r>
          <a:r>
            <a:rPr lang="en-US" dirty="0" err="1" smtClean="0"/>
            <a:t>Perempuan</a:t>
          </a:r>
          <a:r>
            <a:rPr lang="en-US" dirty="0" smtClean="0"/>
            <a:t> </a:t>
          </a:r>
          <a:r>
            <a:rPr lang="en-US" dirty="0" err="1"/>
            <a:t>dicabut</a:t>
          </a:r>
          <a:r>
            <a:rPr lang="en-US" dirty="0"/>
            <a:t> </a:t>
          </a:r>
          <a:r>
            <a:rPr lang="en-US" dirty="0" err="1"/>
            <a:t>kapasitas</a:t>
          </a:r>
          <a:r>
            <a:rPr lang="en-US" dirty="0"/>
            <a:t> </a:t>
          </a:r>
          <a:r>
            <a:rPr lang="en-US" dirty="0" err="1"/>
            <a:t>hidupnya</a:t>
          </a:r>
          <a:endParaRPr lang="en-ID" dirty="0"/>
        </a:p>
      </dgm:t>
    </dgm:pt>
    <dgm:pt modelId="{99B58482-D00C-4DDF-879E-C9014C512048}" type="parTrans" cxnId="{406D8A96-B91C-4D32-928F-1B07A289AA2C}">
      <dgm:prSet/>
      <dgm:spPr/>
      <dgm:t>
        <a:bodyPr/>
        <a:lstStyle/>
        <a:p>
          <a:endParaRPr lang="en-ID"/>
        </a:p>
      </dgm:t>
    </dgm:pt>
    <dgm:pt modelId="{02E9FBFC-E54E-4D9A-98C6-7E06AAB548CF}" type="sibTrans" cxnId="{406D8A96-B91C-4D32-928F-1B07A289AA2C}">
      <dgm:prSet/>
      <dgm:spPr/>
      <dgm:t>
        <a:bodyPr/>
        <a:lstStyle/>
        <a:p>
          <a:endParaRPr lang="en-ID"/>
        </a:p>
      </dgm:t>
    </dgm:pt>
    <dgm:pt modelId="{520D6BB9-A4DC-47C3-88CB-1DABD89A472D}" type="pres">
      <dgm:prSet presAssocID="{34BACF4C-8461-4C27-97D2-57084D442F97}" presName="Name0" presStyleCnt="0">
        <dgm:presLayoutVars>
          <dgm:dir/>
          <dgm:resizeHandles val="exact"/>
        </dgm:presLayoutVars>
      </dgm:prSet>
      <dgm:spPr/>
    </dgm:pt>
    <dgm:pt modelId="{2A58B956-6BD3-4E35-BA9B-67F43737DFB0}" type="pres">
      <dgm:prSet presAssocID="{BBFF1CD7-A558-4097-8F8F-EE8E20E397E8}" presName="parTxOnly" presStyleLbl="node1" presStyleIdx="0" presStyleCnt="2">
        <dgm:presLayoutVars>
          <dgm:bulletEnabled val="1"/>
        </dgm:presLayoutVars>
      </dgm:prSet>
      <dgm:spPr/>
      <dgm:t>
        <a:bodyPr/>
        <a:lstStyle/>
        <a:p>
          <a:endParaRPr lang="id-ID"/>
        </a:p>
      </dgm:t>
    </dgm:pt>
    <dgm:pt modelId="{D9E3FAFE-BA0E-4524-950B-A347432F93B9}" type="pres">
      <dgm:prSet presAssocID="{9120BA13-D6B5-4A93-84B0-48F1F6F3241D}" presName="parSpace" presStyleCnt="0"/>
      <dgm:spPr/>
    </dgm:pt>
    <dgm:pt modelId="{58B4608D-DB9E-42D9-B161-BB0A0B9A8645}" type="pres">
      <dgm:prSet presAssocID="{35FAAC87-72BA-4D1C-9BC5-EB46DC21B8A8}" presName="parTxOnly" presStyleLbl="node1" presStyleIdx="1" presStyleCnt="2">
        <dgm:presLayoutVars>
          <dgm:bulletEnabled val="1"/>
        </dgm:presLayoutVars>
      </dgm:prSet>
      <dgm:spPr/>
      <dgm:t>
        <a:bodyPr/>
        <a:lstStyle/>
        <a:p>
          <a:endParaRPr lang="id-ID"/>
        </a:p>
      </dgm:t>
    </dgm:pt>
  </dgm:ptLst>
  <dgm:cxnLst>
    <dgm:cxn modelId="{25F79D4A-007F-42F7-B652-34A744E7A262}" type="presOf" srcId="{BBFF1CD7-A558-4097-8F8F-EE8E20E397E8}" destId="{2A58B956-6BD3-4E35-BA9B-67F43737DFB0}" srcOrd="0" destOrd="0" presId="urn:microsoft.com/office/officeart/2005/8/layout/hChevron3"/>
    <dgm:cxn modelId="{173A56A9-A807-4020-B308-6380E10A6FDD}" srcId="{34BACF4C-8461-4C27-97D2-57084D442F97}" destId="{BBFF1CD7-A558-4097-8F8F-EE8E20E397E8}" srcOrd="0" destOrd="0" parTransId="{165A7BC6-6FAD-48F0-8A30-96A7E9E24D75}" sibTransId="{9120BA13-D6B5-4A93-84B0-48F1F6F3241D}"/>
    <dgm:cxn modelId="{FD2554BB-6F57-4AF4-A705-A1B189CB6F86}" type="presOf" srcId="{35FAAC87-72BA-4D1C-9BC5-EB46DC21B8A8}" destId="{58B4608D-DB9E-42D9-B161-BB0A0B9A8645}" srcOrd="0" destOrd="0" presId="urn:microsoft.com/office/officeart/2005/8/layout/hChevron3"/>
    <dgm:cxn modelId="{406D8A96-B91C-4D32-928F-1B07A289AA2C}" srcId="{34BACF4C-8461-4C27-97D2-57084D442F97}" destId="{35FAAC87-72BA-4D1C-9BC5-EB46DC21B8A8}" srcOrd="1" destOrd="0" parTransId="{99B58482-D00C-4DDF-879E-C9014C512048}" sibTransId="{02E9FBFC-E54E-4D9A-98C6-7E06AAB548CF}"/>
    <dgm:cxn modelId="{E807C849-FD51-4EDB-BF26-A818F41C001C}" type="presOf" srcId="{34BACF4C-8461-4C27-97D2-57084D442F97}" destId="{520D6BB9-A4DC-47C3-88CB-1DABD89A472D}" srcOrd="0" destOrd="0" presId="urn:microsoft.com/office/officeart/2005/8/layout/hChevron3"/>
    <dgm:cxn modelId="{766FA7B5-460C-4EC3-8837-390B490FC2BC}" type="presParOf" srcId="{520D6BB9-A4DC-47C3-88CB-1DABD89A472D}" destId="{2A58B956-6BD3-4E35-BA9B-67F43737DFB0}" srcOrd="0" destOrd="0" presId="urn:microsoft.com/office/officeart/2005/8/layout/hChevron3"/>
    <dgm:cxn modelId="{41EEAF1F-5079-49C6-8722-04A9C1DAF303}" type="presParOf" srcId="{520D6BB9-A4DC-47C3-88CB-1DABD89A472D}" destId="{D9E3FAFE-BA0E-4524-950B-A347432F93B9}" srcOrd="1" destOrd="0" presId="urn:microsoft.com/office/officeart/2005/8/layout/hChevron3"/>
    <dgm:cxn modelId="{D0E22876-451A-44AF-A1C7-9E0AFB1D81B0}" type="presParOf" srcId="{520D6BB9-A4DC-47C3-88CB-1DABD89A472D}" destId="{58B4608D-DB9E-42D9-B161-BB0A0B9A8645}"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247CD1-F362-4262-8AE0-3366C267637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D"/>
        </a:p>
      </dgm:t>
    </dgm:pt>
    <dgm:pt modelId="{F4E582D7-710D-4850-B9FB-D98F5E161928}">
      <dgm:prSet phldrT="[Text]"/>
      <dgm:spPr/>
      <dgm:t>
        <a:bodyPr/>
        <a:lstStyle/>
        <a:p>
          <a:r>
            <a:rPr lang="en-US" dirty="0" err="1" smtClean="0"/>
            <a:t>Tingkatkan</a:t>
          </a:r>
          <a:r>
            <a:rPr lang="en-US" dirty="0" smtClean="0"/>
            <a:t> </a:t>
          </a:r>
          <a:r>
            <a:rPr lang="en-US" dirty="0" err="1" smtClean="0"/>
            <a:t>akses</a:t>
          </a:r>
          <a:r>
            <a:rPr lang="en-US" dirty="0" smtClean="0"/>
            <a:t> k</a:t>
          </a:r>
          <a:r>
            <a:rPr lang="id-ID" dirty="0" smtClean="0"/>
            <a:t>esehatan untuk menurunkan Angka Kematian Ibu dan stunting</a:t>
          </a:r>
          <a:endParaRPr lang="en-ID" dirty="0"/>
        </a:p>
      </dgm:t>
    </dgm:pt>
    <dgm:pt modelId="{434724FF-8C52-4262-9AFE-051EB141B6D6}" type="parTrans" cxnId="{B3A047DB-8EB7-4AF1-8565-A6C954D6F149}">
      <dgm:prSet/>
      <dgm:spPr/>
      <dgm:t>
        <a:bodyPr/>
        <a:lstStyle/>
        <a:p>
          <a:endParaRPr lang="en-ID"/>
        </a:p>
      </dgm:t>
    </dgm:pt>
    <dgm:pt modelId="{456BED7E-785C-4D95-903F-8D620ABC8468}" type="sibTrans" cxnId="{B3A047DB-8EB7-4AF1-8565-A6C954D6F149}">
      <dgm:prSet/>
      <dgm:spPr/>
      <dgm:t>
        <a:bodyPr/>
        <a:lstStyle/>
        <a:p>
          <a:endParaRPr lang="en-ID"/>
        </a:p>
      </dgm:t>
    </dgm:pt>
    <dgm:pt modelId="{AD3C9A40-EDFB-4EA8-B5C0-B3CC1350C41F}">
      <dgm:prSet phldrT="[Text]"/>
      <dgm:spPr/>
      <dgm:t>
        <a:bodyPr/>
        <a:lstStyle/>
        <a:p>
          <a:r>
            <a:rPr lang="en-US" dirty="0" smtClean="0"/>
            <a:t>A</a:t>
          </a:r>
          <a:r>
            <a:rPr lang="id-ID" dirty="0" smtClean="0"/>
            <a:t>kses kesehatan ibu mengandung &amp; mengasuh anak untuk optimalisasi pertumbuhan &amp; perkembangan 1000 HPK</a:t>
          </a:r>
          <a:endParaRPr lang="en-ID" dirty="0"/>
        </a:p>
      </dgm:t>
    </dgm:pt>
    <dgm:pt modelId="{A13E1DD7-78DD-49BE-8D29-E4596F3D5270}" type="parTrans" cxnId="{BC5776C2-DB61-41C6-899F-F4FD6A1295B8}">
      <dgm:prSet/>
      <dgm:spPr/>
      <dgm:t>
        <a:bodyPr/>
        <a:lstStyle/>
        <a:p>
          <a:endParaRPr lang="en-ID"/>
        </a:p>
      </dgm:t>
    </dgm:pt>
    <dgm:pt modelId="{D0977D07-89E9-4111-995B-5E577DEEC2F6}" type="sibTrans" cxnId="{BC5776C2-DB61-41C6-899F-F4FD6A1295B8}">
      <dgm:prSet/>
      <dgm:spPr/>
      <dgm:t>
        <a:bodyPr/>
        <a:lstStyle/>
        <a:p>
          <a:endParaRPr lang="en-ID"/>
        </a:p>
      </dgm:t>
    </dgm:pt>
    <dgm:pt modelId="{01EDA21C-4267-45DD-9092-3DD39967C151}">
      <dgm:prSet/>
      <dgm:spPr/>
      <dgm:t>
        <a:bodyPr/>
        <a:lstStyle/>
        <a:p>
          <a:r>
            <a:rPr lang="id-ID" dirty="0" smtClean="0"/>
            <a:t>BPJS Kesehatan yang melindungi perempuan </a:t>
          </a:r>
          <a:endParaRPr lang="en-ID" dirty="0"/>
        </a:p>
      </dgm:t>
    </dgm:pt>
    <dgm:pt modelId="{E5211F0C-DC46-47AB-93A9-D77F2860463F}" type="parTrans" cxnId="{FF0F3D5B-597D-4041-9CAE-DDA7661816BE}">
      <dgm:prSet/>
      <dgm:spPr/>
      <dgm:t>
        <a:bodyPr/>
        <a:lstStyle/>
        <a:p>
          <a:endParaRPr lang="id-ID"/>
        </a:p>
      </dgm:t>
    </dgm:pt>
    <dgm:pt modelId="{6285BBF4-2E91-4278-A2EA-E681CD087581}" type="sibTrans" cxnId="{FF0F3D5B-597D-4041-9CAE-DDA7661816BE}">
      <dgm:prSet/>
      <dgm:spPr/>
      <dgm:t>
        <a:bodyPr/>
        <a:lstStyle/>
        <a:p>
          <a:endParaRPr lang="id-ID"/>
        </a:p>
      </dgm:t>
    </dgm:pt>
    <dgm:pt modelId="{A0DBB090-F57D-4F11-A05C-A01614DA4291}">
      <dgm:prSet/>
      <dgm:spPr/>
      <dgm:t>
        <a:bodyPr/>
        <a:lstStyle/>
        <a:p>
          <a:r>
            <a:rPr lang="id-ID" smtClean="0"/>
            <a:t>Akses</a:t>
          </a:r>
          <a:r>
            <a:rPr lang="id-ID" baseline="0" smtClean="0"/>
            <a:t> kesehatan mental perempuan</a:t>
          </a:r>
          <a:endParaRPr lang="id-ID" dirty="0"/>
        </a:p>
      </dgm:t>
    </dgm:pt>
    <dgm:pt modelId="{89F37CBF-2B0E-4D5B-A8AE-3C2B7B30ED32}" type="parTrans" cxnId="{4679E771-0ACE-4BE2-8BFB-033F0CB06B57}">
      <dgm:prSet/>
      <dgm:spPr/>
      <dgm:t>
        <a:bodyPr/>
        <a:lstStyle/>
        <a:p>
          <a:endParaRPr lang="id-ID"/>
        </a:p>
      </dgm:t>
    </dgm:pt>
    <dgm:pt modelId="{7557AEB5-680C-47D7-ABDF-C2F1411AC555}" type="sibTrans" cxnId="{4679E771-0ACE-4BE2-8BFB-033F0CB06B57}">
      <dgm:prSet/>
      <dgm:spPr/>
      <dgm:t>
        <a:bodyPr/>
        <a:lstStyle/>
        <a:p>
          <a:endParaRPr lang="id-ID"/>
        </a:p>
      </dgm:t>
    </dgm:pt>
    <dgm:pt modelId="{088B8BAF-A902-4329-95E1-C8A73F88F3D1}" type="pres">
      <dgm:prSet presAssocID="{A6247CD1-F362-4262-8AE0-3366C2676374}" presName="diagram" presStyleCnt="0">
        <dgm:presLayoutVars>
          <dgm:dir/>
          <dgm:resizeHandles val="exact"/>
        </dgm:presLayoutVars>
      </dgm:prSet>
      <dgm:spPr/>
      <dgm:t>
        <a:bodyPr/>
        <a:lstStyle/>
        <a:p>
          <a:endParaRPr lang="id-ID"/>
        </a:p>
      </dgm:t>
    </dgm:pt>
    <dgm:pt modelId="{88BA443D-085E-437C-9F5D-7687637734BB}" type="pres">
      <dgm:prSet presAssocID="{F4E582D7-710D-4850-B9FB-D98F5E161928}" presName="node" presStyleLbl="node1" presStyleIdx="0" presStyleCnt="4">
        <dgm:presLayoutVars>
          <dgm:bulletEnabled val="1"/>
        </dgm:presLayoutVars>
      </dgm:prSet>
      <dgm:spPr/>
      <dgm:t>
        <a:bodyPr/>
        <a:lstStyle/>
        <a:p>
          <a:endParaRPr lang="id-ID"/>
        </a:p>
      </dgm:t>
    </dgm:pt>
    <dgm:pt modelId="{5A9C4F80-0391-4FE9-AA64-E370CC84BD12}" type="pres">
      <dgm:prSet presAssocID="{456BED7E-785C-4D95-903F-8D620ABC8468}" presName="sibTrans" presStyleCnt="0"/>
      <dgm:spPr/>
    </dgm:pt>
    <dgm:pt modelId="{652C33ED-9EF2-487A-B591-244E16B5ADEB}" type="pres">
      <dgm:prSet presAssocID="{AD3C9A40-EDFB-4EA8-B5C0-B3CC1350C41F}" presName="node" presStyleLbl="node1" presStyleIdx="1" presStyleCnt="4">
        <dgm:presLayoutVars>
          <dgm:bulletEnabled val="1"/>
        </dgm:presLayoutVars>
      </dgm:prSet>
      <dgm:spPr/>
      <dgm:t>
        <a:bodyPr/>
        <a:lstStyle/>
        <a:p>
          <a:endParaRPr lang="id-ID"/>
        </a:p>
      </dgm:t>
    </dgm:pt>
    <dgm:pt modelId="{BCDF69F2-F5E7-4B1C-A7FD-89114BC79FD5}" type="pres">
      <dgm:prSet presAssocID="{D0977D07-89E9-4111-995B-5E577DEEC2F6}" presName="sibTrans" presStyleCnt="0"/>
      <dgm:spPr/>
    </dgm:pt>
    <dgm:pt modelId="{02191D92-77AD-4C83-A4ED-7EB8A3A650E1}" type="pres">
      <dgm:prSet presAssocID="{A0DBB090-F57D-4F11-A05C-A01614DA4291}" presName="node" presStyleLbl="node1" presStyleIdx="2" presStyleCnt="4">
        <dgm:presLayoutVars>
          <dgm:bulletEnabled val="1"/>
        </dgm:presLayoutVars>
      </dgm:prSet>
      <dgm:spPr/>
      <dgm:t>
        <a:bodyPr/>
        <a:lstStyle/>
        <a:p>
          <a:endParaRPr lang="en-US"/>
        </a:p>
      </dgm:t>
    </dgm:pt>
    <dgm:pt modelId="{1D397EB3-8FBB-4249-BCD6-5031DE458F92}" type="pres">
      <dgm:prSet presAssocID="{7557AEB5-680C-47D7-ABDF-C2F1411AC555}" presName="sibTrans" presStyleCnt="0"/>
      <dgm:spPr/>
    </dgm:pt>
    <dgm:pt modelId="{E3B1DEDD-A08D-437A-B7C3-30AC03C686AD}" type="pres">
      <dgm:prSet presAssocID="{01EDA21C-4267-45DD-9092-3DD39967C151}" presName="node" presStyleLbl="node1" presStyleIdx="3" presStyleCnt="4">
        <dgm:presLayoutVars>
          <dgm:bulletEnabled val="1"/>
        </dgm:presLayoutVars>
      </dgm:prSet>
      <dgm:spPr/>
      <dgm:t>
        <a:bodyPr/>
        <a:lstStyle/>
        <a:p>
          <a:endParaRPr lang="en-US"/>
        </a:p>
      </dgm:t>
    </dgm:pt>
  </dgm:ptLst>
  <dgm:cxnLst>
    <dgm:cxn modelId="{3CDE727D-E65C-49C4-881C-259C481F19E5}" type="presOf" srcId="{A0DBB090-F57D-4F11-A05C-A01614DA4291}" destId="{02191D92-77AD-4C83-A4ED-7EB8A3A650E1}" srcOrd="0" destOrd="0" presId="urn:microsoft.com/office/officeart/2005/8/layout/default"/>
    <dgm:cxn modelId="{4679E771-0ACE-4BE2-8BFB-033F0CB06B57}" srcId="{A6247CD1-F362-4262-8AE0-3366C2676374}" destId="{A0DBB090-F57D-4F11-A05C-A01614DA4291}" srcOrd="2" destOrd="0" parTransId="{89F37CBF-2B0E-4D5B-A8AE-3C2B7B30ED32}" sibTransId="{7557AEB5-680C-47D7-ABDF-C2F1411AC555}"/>
    <dgm:cxn modelId="{BC5776C2-DB61-41C6-899F-F4FD6A1295B8}" srcId="{A6247CD1-F362-4262-8AE0-3366C2676374}" destId="{AD3C9A40-EDFB-4EA8-B5C0-B3CC1350C41F}" srcOrd="1" destOrd="0" parTransId="{A13E1DD7-78DD-49BE-8D29-E4596F3D5270}" sibTransId="{D0977D07-89E9-4111-995B-5E577DEEC2F6}"/>
    <dgm:cxn modelId="{D2DC7B41-C4E7-4451-BDD0-35055664EB57}" type="presOf" srcId="{F4E582D7-710D-4850-B9FB-D98F5E161928}" destId="{88BA443D-085E-437C-9F5D-7687637734BB}" srcOrd="0" destOrd="0" presId="urn:microsoft.com/office/officeart/2005/8/layout/default"/>
    <dgm:cxn modelId="{FF0F3D5B-597D-4041-9CAE-DDA7661816BE}" srcId="{A6247CD1-F362-4262-8AE0-3366C2676374}" destId="{01EDA21C-4267-45DD-9092-3DD39967C151}" srcOrd="3" destOrd="0" parTransId="{E5211F0C-DC46-47AB-93A9-D77F2860463F}" sibTransId="{6285BBF4-2E91-4278-A2EA-E681CD087581}"/>
    <dgm:cxn modelId="{B3A047DB-8EB7-4AF1-8565-A6C954D6F149}" srcId="{A6247CD1-F362-4262-8AE0-3366C2676374}" destId="{F4E582D7-710D-4850-B9FB-D98F5E161928}" srcOrd="0" destOrd="0" parTransId="{434724FF-8C52-4262-9AFE-051EB141B6D6}" sibTransId="{456BED7E-785C-4D95-903F-8D620ABC8468}"/>
    <dgm:cxn modelId="{E4056E43-364D-4B06-99F2-59AD2B9EC3CD}" type="presOf" srcId="{AD3C9A40-EDFB-4EA8-B5C0-B3CC1350C41F}" destId="{652C33ED-9EF2-487A-B591-244E16B5ADEB}" srcOrd="0" destOrd="0" presId="urn:microsoft.com/office/officeart/2005/8/layout/default"/>
    <dgm:cxn modelId="{5FCFBFA9-88C8-40AA-8F83-E879517A1DC8}" type="presOf" srcId="{01EDA21C-4267-45DD-9092-3DD39967C151}" destId="{E3B1DEDD-A08D-437A-B7C3-30AC03C686AD}" srcOrd="0" destOrd="0" presId="urn:microsoft.com/office/officeart/2005/8/layout/default"/>
    <dgm:cxn modelId="{34B21959-1C24-49B0-8C31-E265ED51D481}" type="presOf" srcId="{A6247CD1-F362-4262-8AE0-3366C2676374}" destId="{088B8BAF-A902-4329-95E1-C8A73F88F3D1}" srcOrd="0" destOrd="0" presId="urn:microsoft.com/office/officeart/2005/8/layout/default"/>
    <dgm:cxn modelId="{AA29465F-2C23-4EB6-82EE-280ECB50A25B}" type="presParOf" srcId="{088B8BAF-A902-4329-95E1-C8A73F88F3D1}" destId="{88BA443D-085E-437C-9F5D-7687637734BB}" srcOrd="0" destOrd="0" presId="urn:microsoft.com/office/officeart/2005/8/layout/default"/>
    <dgm:cxn modelId="{F4E5AFE2-A23A-4347-8DC8-9E76DEA6E75D}" type="presParOf" srcId="{088B8BAF-A902-4329-95E1-C8A73F88F3D1}" destId="{5A9C4F80-0391-4FE9-AA64-E370CC84BD12}" srcOrd="1" destOrd="0" presId="urn:microsoft.com/office/officeart/2005/8/layout/default"/>
    <dgm:cxn modelId="{AF8FD6BB-1FAA-4A19-9EBD-BF0D984326D9}" type="presParOf" srcId="{088B8BAF-A902-4329-95E1-C8A73F88F3D1}" destId="{652C33ED-9EF2-487A-B591-244E16B5ADEB}" srcOrd="2" destOrd="0" presId="urn:microsoft.com/office/officeart/2005/8/layout/default"/>
    <dgm:cxn modelId="{AA006576-00E6-45EE-A79B-54954B8E240F}" type="presParOf" srcId="{088B8BAF-A902-4329-95E1-C8A73F88F3D1}" destId="{BCDF69F2-F5E7-4B1C-A7FD-89114BC79FD5}" srcOrd="3" destOrd="0" presId="urn:microsoft.com/office/officeart/2005/8/layout/default"/>
    <dgm:cxn modelId="{948636E0-A980-4DB0-80F2-7BA4CCB22B66}" type="presParOf" srcId="{088B8BAF-A902-4329-95E1-C8A73F88F3D1}" destId="{02191D92-77AD-4C83-A4ED-7EB8A3A650E1}" srcOrd="4" destOrd="0" presId="urn:microsoft.com/office/officeart/2005/8/layout/default"/>
    <dgm:cxn modelId="{6DE7F66F-E734-4F44-AFE8-39254DB40B5E}" type="presParOf" srcId="{088B8BAF-A902-4329-95E1-C8A73F88F3D1}" destId="{1D397EB3-8FBB-4249-BCD6-5031DE458F92}" srcOrd="5" destOrd="0" presId="urn:microsoft.com/office/officeart/2005/8/layout/default"/>
    <dgm:cxn modelId="{7EDABDBE-B989-4198-9D59-7FF88C83EBDA}" type="presParOf" srcId="{088B8BAF-A902-4329-95E1-C8A73F88F3D1}" destId="{E3B1DEDD-A08D-437A-B7C3-30AC03C686A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329699-7FC5-40F6-BA9E-BC222434BE9E}" type="doc">
      <dgm:prSet loTypeId="urn:microsoft.com/office/officeart/2008/layout/HexagonCluster" loCatId="relationship" qsTypeId="urn:microsoft.com/office/officeart/2005/8/quickstyle/simple1" qsCatId="simple" csTypeId="urn:microsoft.com/office/officeart/2005/8/colors/accent1_2" csCatId="accent1" phldr="1"/>
      <dgm:spPr/>
      <dgm:t>
        <a:bodyPr/>
        <a:lstStyle/>
        <a:p>
          <a:endParaRPr lang="en-ID"/>
        </a:p>
      </dgm:t>
    </dgm:pt>
    <dgm:pt modelId="{657088A2-0959-444D-A5D9-F8F922686490}">
      <dgm:prSet phldrT="[Text]"/>
      <dgm:spPr/>
      <dgm:t>
        <a:bodyPr/>
        <a:lstStyle/>
        <a:p>
          <a:r>
            <a:rPr lang="en-US" dirty="0" err="1"/>
            <a:t>Untuk</a:t>
          </a:r>
          <a:r>
            <a:rPr lang="en-US" dirty="0"/>
            <a:t> Masyarakat</a:t>
          </a:r>
          <a:endParaRPr lang="en-ID" dirty="0"/>
        </a:p>
      </dgm:t>
    </dgm:pt>
    <dgm:pt modelId="{DA7A52FB-0BDD-4FE7-8A2C-7FDE203F023F}" type="parTrans" cxnId="{56BB1FF1-09D0-4F07-B3CB-D8EF1E3E1822}">
      <dgm:prSet/>
      <dgm:spPr/>
      <dgm:t>
        <a:bodyPr/>
        <a:lstStyle/>
        <a:p>
          <a:endParaRPr lang="en-ID"/>
        </a:p>
      </dgm:t>
    </dgm:pt>
    <dgm:pt modelId="{C1018350-68EC-48E0-93C1-A27B2730B950}" type="sibTrans" cxnId="{56BB1FF1-09D0-4F07-B3CB-D8EF1E3E1822}">
      <dgm:prSet/>
      <dgm:spPr/>
      <dgm:t>
        <a:bodyPr/>
        <a:lstStyle/>
        <a:p>
          <a:endParaRPr lang="en-ID"/>
        </a:p>
      </dgm:t>
    </dgm:pt>
    <dgm:pt modelId="{A41B75CF-2DEC-4DC0-87F5-7E596A1777F7}">
      <dgm:prSet phldrT="[Text]"/>
      <dgm:spPr/>
      <dgm:t>
        <a:bodyPr/>
        <a:lstStyle/>
        <a:p>
          <a:r>
            <a:rPr lang="en-US" dirty="0" err="1"/>
            <a:t>Untuk</a:t>
          </a:r>
          <a:r>
            <a:rPr lang="en-US" dirty="0"/>
            <a:t> </a:t>
          </a:r>
          <a:r>
            <a:rPr lang="en-US" dirty="0" err="1"/>
            <a:t>Pemerintah</a:t>
          </a:r>
          <a:endParaRPr lang="en-ID" dirty="0"/>
        </a:p>
      </dgm:t>
    </dgm:pt>
    <dgm:pt modelId="{40AC4B0E-3956-4982-9E20-DA13B047CCB0}" type="parTrans" cxnId="{FAEC4CFE-30AA-4EFE-9677-DE8CECFBFF22}">
      <dgm:prSet/>
      <dgm:spPr/>
      <dgm:t>
        <a:bodyPr/>
        <a:lstStyle/>
        <a:p>
          <a:endParaRPr lang="en-ID"/>
        </a:p>
      </dgm:t>
    </dgm:pt>
    <dgm:pt modelId="{24E16709-CBEE-48D6-B091-44A37DAECDCE}" type="sibTrans" cxnId="{FAEC4CFE-30AA-4EFE-9677-DE8CECFBFF22}">
      <dgm:prSet/>
      <dgm:spPr/>
      <dgm:t>
        <a:bodyPr/>
        <a:lstStyle/>
        <a:p>
          <a:endParaRPr lang="en-ID"/>
        </a:p>
      </dgm:t>
    </dgm:pt>
    <dgm:pt modelId="{EC2F1DF7-AFF2-4630-BAFA-0AD7EA4BC201}">
      <dgm:prSet phldrT="[Text]"/>
      <dgm:spPr/>
      <dgm:t>
        <a:bodyPr/>
        <a:lstStyle/>
        <a:p>
          <a:r>
            <a:rPr lang="en-US" dirty="0" err="1"/>
            <a:t>Untuk</a:t>
          </a:r>
          <a:r>
            <a:rPr lang="en-US" dirty="0"/>
            <a:t> </a:t>
          </a:r>
          <a:r>
            <a:rPr lang="en-US" dirty="0" err="1"/>
            <a:t>Nasdem</a:t>
          </a:r>
          <a:endParaRPr lang="en-ID" dirty="0"/>
        </a:p>
      </dgm:t>
    </dgm:pt>
    <dgm:pt modelId="{F08A6134-4BA8-4177-BC45-CDD5DFD4CFEC}" type="parTrans" cxnId="{80168DBB-A25A-4BF8-866C-CD5A877885BE}">
      <dgm:prSet/>
      <dgm:spPr/>
      <dgm:t>
        <a:bodyPr/>
        <a:lstStyle/>
        <a:p>
          <a:endParaRPr lang="en-ID"/>
        </a:p>
      </dgm:t>
    </dgm:pt>
    <dgm:pt modelId="{0E6168BA-3D56-4EE2-BF4D-CA16E89328C4}" type="sibTrans" cxnId="{80168DBB-A25A-4BF8-866C-CD5A877885BE}">
      <dgm:prSet/>
      <dgm:spPr/>
      <dgm:t>
        <a:bodyPr/>
        <a:lstStyle/>
        <a:p>
          <a:endParaRPr lang="en-ID"/>
        </a:p>
      </dgm:t>
    </dgm:pt>
    <dgm:pt modelId="{C086607E-4718-4697-A490-3600DC9F0161}" type="pres">
      <dgm:prSet presAssocID="{AC329699-7FC5-40F6-BA9E-BC222434BE9E}" presName="Name0" presStyleCnt="0">
        <dgm:presLayoutVars>
          <dgm:chMax val="21"/>
          <dgm:chPref val="21"/>
        </dgm:presLayoutVars>
      </dgm:prSet>
      <dgm:spPr/>
      <dgm:t>
        <a:bodyPr/>
        <a:lstStyle/>
        <a:p>
          <a:endParaRPr lang="id-ID"/>
        </a:p>
      </dgm:t>
    </dgm:pt>
    <dgm:pt modelId="{38B9C0D4-546C-4F1D-A652-A23655A52D5F}" type="pres">
      <dgm:prSet presAssocID="{657088A2-0959-444D-A5D9-F8F922686490}" presName="text1" presStyleCnt="0"/>
      <dgm:spPr/>
    </dgm:pt>
    <dgm:pt modelId="{81D493C5-70ED-4A4E-ADB6-61484819621B}" type="pres">
      <dgm:prSet presAssocID="{657088A2-0959-444D-A5D9-F8F922686490}" presName="textRepeatNode" presStyleLbl="alignNode1" presStyleIdx="0" presStyleCnt="3">
        <dgm:presLayoutVars>
          <dgm:chMax val="0"/>
          <dgm:chPref val="0"/>
          <dgm:bulletEnabled val="1"/>
        </dgm:presLayoutVars>
      </dgm:prSet>
      <dgm:spPr/>
      <dgm:t>
        <a:bodyPr/>
        <a:lstStyle/>
        <a:p>
          <a:endParaRPr lang="id-ID"/>
        </a:p>
      </dgm:t>
    </dgm:pt>
    <dgm:pt modelId="{630EFE73-5FA9-4111-825C-3508C32D5D19}" type="pres">
      <dgm:prSet presAssocID="{657088A2-0959-444D-A5D9-F8F922686490}" presName="textaccent1" presStyleCnt="0"/>
      <dgm:spPr/>
    </dgm:pt>
    <dgm:pt modelId="{73941A53-FE1F-42CA-942F-DC68E1250DCC}" type="pres">
      <dgm:prSet presAssocID="{657088A2-0959-444D-A5D9-F8F922686490}" presName="accentRepeatNode" presStyleLbl="solidAlignAcc1" presStyleIdx="0" presStyleCnt="6"/>
      <dgm:spPr/>
    </dgm:pt>
    <dgm:pt modelId="{BC7E5E59-5533-45AF-8FCD-DA0B076CE69B}" type="pres">
      <dgm:prSet presAssocID="{C1018350-68EC-48E0-93C1-A27B2730B950}" presName="image1" presStyleCnt="0"/>
      <dgm:spPr/>
    </dgm:pt>
    <dgm:pt modelId="{DA8F6DD2-F0A3-4BD2-85B6-6E76FCD6A8C6}" type="pres">
      <dgm:prSet presAssocID="{C1018350-68EC-48E0-93C1-A27B2730B950}" presName="imageRepeatNode" presStyleLbl="alignAcc1" presStyleIdx="0" presStyleCnt="3"/>
      <dgm:spPr/>
      <dgm:t>
        <a:bodyPr/>
        <a:lstStyle/>
        <a:p>
          <a:endParaRPr lang="id-ID"/>
        </a:p>
      </dgm:t>
    </dgm:pt>
    <dgm:pt modelId="{270FDCFA-C8CA-4945-BEE8-7A431FE281C0}" type="pres">
      <dgm:prSet presAssocID="{C1018350-68EC-48E0-93C1-A27B2730B950}" presName="imageaccent1" presStyleCnt="0"/>
      <dgm:spPr/>
    </dgm:pt>
    <dgm:pt modelId="{B946808A-6692-4A19-93D2-92CE13188496}" type="pres">
      <dgm:prSet presAssocID="{C1018350-68EC-48E0-93C1-A27B2730B950}" presName="accentRepeatNode" presStyleLbl="solidAlignAcc1" presStyleIdx="1" presStyleCnt="6"/>
      <dgm:spPr/>
    </dgm:pt>
    <dgm:pt modelId="{F999B4C9-C2AA-4AFF-942D-64079DD89EDB}" type="pres">
      <dgm:prSet presAssocID="{A41B75CF-2DEC-4DC0-87F5-7E596A1777F7}" presName="text2" presStyleCnt="0"/>
      <dgm:spPr/>
    </dgm:pt>
    <dgm:pt modelId="{51086FD4-556E-47FD-B2D3-D253DE0DD4F3}" type="pres">
      <dgm:prSet presAssocID="{A41B75CF-2DEC-4DC0-87F5-7E596A1777F7}" presName="textRepeatNode" presStyleLbl="alignNode1" presStyleIdx="1" presStyleCnt="3">
        <dgm:presLayoutVars>
          <dgm:chMax val="0"/>
          <dgm:chPref val="0"/>
          <dgm:bulletEnabled val="1"/>
        </dgm:presLayoutVars>
      </dgm:prSet>
      <dgm:spPr/>
      <dgm:t>
        <a:bodyPr/>
        <a:lstStyle/>
        <a:p>
          <a:endParaRPr lang="id-ID"/>
        </a:p>
      </dgm:t>
    </dgm:pt>
    <dgm:pt modelId="{C9FBC11C-3364-4B14-A440-266B65DF61AD}" type="pres">
      <dgm:prSet presAssocID="{A41B75CF-2DEC-4DC0-87F5-7E596A1777F7}" presName="textaccent2" presStyleCnt="0"/>
      <dgm:spPr/>
    </dgm:pt>
    <dgm:pt modelId="{2DD51D3F-C367-49AC-9989-BE19ED920C64}" type="pres">
      <dgm:prSet presAssocID="{A41B75CF-2DEC-4DC0-87F5-7E596A1777F7}" presName="accentRepeatNode" presStyleLbl="solidAlignAcc1" presStyleIdx="2" presStyleCnt="6"/>
      <dgm:spPr/>
    </dgm:pt>
    <dgm:pt modelId="{E705E34B-F88A-45F6-AB66-8ACB3980EADE}" type="pres">
      <dgm:prSet presAssocID="{24E16709-CBEE-48D6-B091-44A37DAECDCE}" presName="image2" presStyleCnt="0"/>
      <dgm:spPr/>
    </dgm:pt>
    <dgm:pt modelId="{140BA181-C0C8-4A1A-B967-180F1EBE13B2}" type="pres">
      <dgm:prSet presAssocID="{24E16709-CBEE-48D6-B091-44A37DAECDCE}" presName="imageRepeatNode" presStyleLbl="alignAcc1" presStyleIdx="1" presStyleCnt="3"/>
      <dgm:spPr/>
      <dgm:t>
        <a:bodyPr/>
        <a:lstStyle/>
        <a:p>
          <a:endParaRPr lang="id-ID"/>
        </a:p>
      </dgm:t>
    </dgm:pt>
    <dgm:pt modelId="{1B7B6955-8D7B-4112-A456-7BA0F7C46626}" type="pres">
      <dgm:prSet presAssocID="{24E16709-CBEE-48D6-B091-44A37DAECDCE}" presName="imageaccent2" presStyleCnt="0"/>
      <dgm:spPr/>
    </dgm:pt>
    <dgm:pt modelId="{6493701B-D9EE-4195-8C2A-253AB965513C}" type="pres">
      <dgm:prSet presAssocID="{24E16709-CBEE-48D6-B091-44A37DAECDCE}" presName="accentRepeatNode" presStyleLbl="solidAlignAcc1" presStyleIdx="3" presStyleCnt="6"/>
      <dgm:spPr/>
    </dgm:pt>
    <dgm:pt modelId="{C239299E-7B38-413F-A1B2-00CA44E62DAC}" type="pres">
      <dgm:prSet presAssocID="{EC2F1DF7-AFF2-4630-BAFA-0AD7EA4BC201}" presName="text3" presStyleCnt="0"/>
      <dgm:spPr/>
    </dgm:pt>
    <dgm:pt modelId="{431E9933-C6A0-481B-B630-02DF1B1F19A2}" type="pres">
      <dgm:prSet presAssocID="{EC2F1DF7-AFF2-4630-BAFA-0AD7EA4BC201}" presName="textRepeatNode" presStyleLbl="alignNode1" presStyleIdx="2" presStyleCnt="3">
        <dgm:presLayoutVars>
          <dgm:chMax val="0"/>
          <dgm:chPref val="0"/>
          <dgm:bulletEnabled val="1"/>
        </dgm:presLayoutVars>
      </dgm:prSet>
      <dgm:spPr/>
      <dgm:t>
        <a:bodyPr/>
        <a:lstStyle/>
        <a:p>
          <a:endParaRPr lang="id-ID"/>
        </a:p>
      </dgm:t>
    </dgm:pt>
    <dgm:pt modelId="{A1448443-DD51-490E-BE6C-9390C6F95C78}" type="pres">
      <dgm:prSet presAssocID="{EC2F1DF7-AFF2-4630-BAFA-0AD7EA4BC201}" presName="textaccent3" presStyleCnt="0"/>
      <dgm:spPr/>
    </dgm:pt>
    <dgm:pt modelId="{110BFD06-B371-40AE-A09A-D418CE3B109F}" type="pres">
      <dgm:prSet presAssocID="{EC2F1DF7-AFF2-4630-BAFA-0AD7EA4BC201}" presName="accentRepeatNode" presStyleLbl="solidAlignAcc1" presStyleIdx="4" presStyleCnt="6"/>
      <dgm:spPr/>
    </dgm:pt>
    <dgm:pt modelId="{D9A56D53-B3BD-4C91-9429-DA53F0977B24}" type="pres">
      <dgm:prSet presAssocID="{0E6168BA-3D56-4EE2-BF4D-CA16E89328C4}" presName="image3" presStyleCnt="0"/>
      <dgm:spPr/>
    </dgm:pt>
    <dgm:pt modelId="{DE312773-AF26-4D91-BE2E-E34A47472163}" type="pres">
      <dgm:prSet presAssocID="{0E6168BA-3D56-4EE2-BF4D-CA16E89328C4}" presName="imageRepeatNode" presStyleLbl="alignAcc1" presStyleIdx="2" presStyleCnt="3"/>
      <dgm:spPr/>
      <dgm:t>
        <a:bodyPr/>
        <a:lstStyle/>
        <a:p>
          <a:endParaRPr lang="id-ID"/>
        </a:p>
      </dgm:t>
    </dgm:pt>
    <dgm:pt modelId="{6053290A-505B-4D60-A294-BA2FD9C689D1}" type="pres">
      <dgm:prSet presAssocID="{0E6168BA-3D56-4EE2-BF4D-CA16E89328C4}" presName="imageaccent3" presStyleCnt="0"/>
      <dgm:spPr/>
    </dgm:pt>
    <dgm:pt modelId="{E6E3DECC-C208-4D56-B18C-72F08C157D01}" type="pres">
      <dgm:prSet presAssocID="{0E6168BA-3D56-4EE2-BF4D-CA16E89328C4}" presName="accentRepeatNode" presStyleLbl="solidAlignAcc1" presStyleIdx="5" presStyleCnt="6"/>
      <dgm:spPr/>
    </dgm:pt>
  </dgm:ptLst>
  <dgm:cxnLst>
    <dgm:cxn modelId="{80168DBB-A25A-4BF8-866C-CD5A877885BE}" srcId="{AC329699-7FC5-40F6-BA9E-BC222434BE9E}" destId="{EC2F1DF7-AFF2-4630-BAFA-0AD7EA4BC201}" srcOrd="2" destOrd="0" parTransId="{F08A6134-4BA8-4177-BC45-CDD5DFD4CFEC}" sibTransId="{0E6168BA-3D56-4EE2-BF4D-CA16E89328C4}"/>
    <dgm:cxn modelId="{460913B1-43A7-4216-8510-BA318D6ECDC7}" type="presOf" srcId="{0E6168BA-3D56-4EE2-BF4D-CA16E89328C4}" destId="{DE312773-AF26-4D91-BE2E-E34A47472163}" srcOrd="0" destOrd="0" presId="urn:microsoft.com/office/officeart/2008/layout/HexagonCluster"/>
    <dgm:cxn modelId="{267DEFD0-DCC5-40C8-8A16-DD29D0849CE6}" type="presOf" srcId="{A41B75CF-2DEC-4DC0-87F5-7E596A1777F7}" destId="{51086FD4-556E-47FD-B2D3-D253DE0DD4F3}" srcOrd="0" destOrd="0" presId="urn:microsoft.com/office/officeart/2008/layout/HexagonCluster"/>
    <dgm:cxn modelId="{7313CD96-F1DF-4653-9882-D13E1FBB289E}" type="presOf" srcId="{657088A2-0959-444D-A5D9-F8F922686490}" destId="{81D493C5-70ED-4A4E-ADB6-61484819621B}" srcOrd="0" destOrd="0" presId="urn:microsoft.com/office/officeart/2008/layout/HexagonCluster"/>
    <dgm:cxn modelId="{56BB1FF1-09D0-4F07-B3CB-D8EF1E3E1822}" srcId="{AC329699-7FC5-40F6-BA9E-BC222434BE9E}" destId="{657088A2-0959-444D-A5D9-F8F922686490}" srcOrd="0" destOrd="0" parTransId="{DA7A52FB-0BDD-4FE7-8A2C-7FDE203F023F}" sibTransId="{C1018350-68EC-48E0-93C1-A27B2730B950}"/>
    <dgm:cxn modelId="{34F6FE35-A1A9-4CF9-9D5E-0B1A63B52783}" type="presOf" srcId="{AC329699-7FC5-40F6-BA9E-BC222434BE9E}" destId="{C086607E-4718-4697-A490-3600DC9F0161}" srcOrd="0" destOrd="0" presId="urn:microsoft.com/office/officeart/2008/layout/HexagonCluster"/>
    <dgm:cxn modelId="{1A9AD5DB-4748-4726-9554-8C800FD4D72A}" type="presOf" srcId="{EC2F1DF7-AFF2-4630-BAFA-0AD7EA4BC201}" destId="{431E9933-C6A0-481B-B630-02DF1B1F19A2}" srcOrd="0" destOrd="0" presId="urn:microsoft.com/office/officeart/2008/layout/HexagonCluster"/>
    <dgm:cxn modelId="{FAEC4CFE-30AA-4EFE-9677-DE8CECFBFF22}" srcId="{AC329699-7FC5-40F6-BA9E-BC222434BE9E}" destId="{A41B75CF-2DEC-4DC0-87F5-7E596A1777F7}" srcOrd="1" destOrd="0" parTransId="{40AC4B0E-3956-4982-9E20-DA13B047CCB0}" sibTransId="{24E16709-CBEE-48D6-B091-44A37DAECDCE}"/>
    <dgm:cxn modelId="{D657B833-0F87-4EED-9FE3-A3DB73D23903}" type="presOf" srcId="{24E16709-CBEE-48D6-B091-44A37DAECDCE}" destId="{140BA181-C0C8-4A1A-B967-180F1EBE13B2}" srcOrd="0" destOrd="0" presId="urn:microsoft.com/office/officeart/2008/layout/HexagonCluster"/>
    <dgm:cxn modelId="{F6A83772-405C-4E2F-AA69-9CF516541A5C}" type="presOf" srcId="{C1018350-68EC-48E0-93C1-A27B2730B950}" destId="{DA8F6DD2-F0A3-4BD2-85B6-6E76FCD6A8C6}" srcOrd="0" destOrd="0" presId="urn:microsoft.com/office/officeart/2008/layout/HexagonCluster"/>
    <dgm:cxn modelId="{BE9ADD70-D4D2-42CC-B109-1D5BB283C59D}" type="presParOf" srcId="{C086607E-4718-4697-A490-3600DC9F0161}" destId="{38B9C0D4-546C-4F1D-A652-A23655A52D5F}" srcOrd="0" destOrd="0" presId="urn:microsoft.com/office/officeart/2008/layout/HexagonCluster"/>
    <dgm:cxn modelId="{163E451F-CD47-4A3F-9C9B-E30C7A4AD9D6}" type="presParOf" srcId="{38B9C0D4-546C-4F1D-A652-A23655A52D5F}" destId="{81D493C5-70ED-4A4E-ADB6-61484819621B}" srcOrd="0" destOrd="0" presId="urn:microsoft.com/office/officeart/2008/layout/HexagonCluster"/>
    <dgm:cxn modelId="{5B345287-889E-4B4C-B1B3-E4585D792391}" type="presParOf" srcId="{C086607E-4718-4697-A490-3600DC9F0161}" destId="{630EFE73-5FA9-4111-825C-3508C32D5D19}" srcOrd="1" destOrd="0" presId="urn:microsoft.com/office/officeart/2008/layout/HexagonCluster"/>
    <dgm:cxn modelId="{1279610B-8F9D-43F3-8A64-C8C05870F2F7}" type="presParOf" srcId="{630EFE73-5FA9-4111-825C-3508C32D5D19}" destId="{73941A53-FE1F-42CA-942F-DC68E1250DCC}" srcOrd="0" destOrd="0" presId="urn:microsoft.com/office/officeart/2008/layout/HexagonCluster"/>
    <dgm:cxn modelId="{6245529D-D3D7-4334-B519-FDF95E5595F6}" type="presParOf" srcId="{C086607E-4718-4697-A490-3600DC9F0161}" destId="{BC7E5E59-5533-45AF-8FCD-DA0B076CE69B}" srcOrd="2" destOrd="0" presId="urn:microsoft.com/office/officeart/2008/layout/HexagonCluster"/>
    <dgm:cxn modelId="{0EA64C00-F777-4973-AFEE-865953B4B551}" type="presParOf" srcId="{BC7E5E59-5533-45AF-8FCD-DA0B076CE69B}" destId="{DA8F6DD2-F0A3-4BD2-85B6-6E76FCD6A8C6}" srcOrd="0" destOrd="0" presId="urn:microsoft.com/office/officeart/2008/layout/HexagonCluster"/>
    <dgm:cxn modelId="{53CC9F2A-D68F-401E-A2C2-1BA74FC0258E}" type="presParOf" srcId="{C086607E-4718-4697-A490-3600DC9F0161}" destId="{270FDCFA-C8CA-4945-BEE8-7A431FE281C0}" srcOrd="3" destOrd="0" presId="urn:microsoft.com/office/officeart/2008/layout/HexagonCluster"/>
    <dgm:cxn modelId="{A64C42FD-2786-479F-9BAC-272AA1BDA019}" type="presParOf" srcId="{270FDCFA-C8CA-4945-BEE8-7A431FE281C0}" destId="{B946808A-6692-4A19-93D2-92CE13188496}" srcOrd="0" destOrd="0" presId="urn:microsoft.com/office/officeart/2008/layout/HexagonCluster"/>
    <dgm:cxn modelId="{64D64CCC-72BA-4CDE-9029-D13E2519FD79}" type="presParOf" srcId="{C086607E-4718-4697-A490-3600DC9F0161}" destId="{F999B4C9-C2AA-4AFF-942D-64079DD89EDB}" srcOrd="4" destOrd="0" presId="urn:microsoft.com/office/officeart/2008/layout/HexagonCluster"/>
    <dgm:cxn modelId="{17BF49FC-1F5E-4331-AD0D-A4A06CFB8967}" type="presParOf" srcId="{F999B4C9-C2AA-4AFF-942D-64079DD89EDB}" destId="{51086FD4-556E-47FD-B2D3-D253DE0DD4F3}" srcOrd="0" destOrd="0" presId="urn:microsoft.com/office/officeart/2008/layout/HexagonCluster"/>
    <dgm:cxn modelId="{68E36483-B587-432C-88F6-8703563EE902}" type="presParOf" srcId="{C086607E-4718-4697-A490-3600DC9F0161}" destId="{C9FBC11C-3364-4B14-A440-266B65DF61AD}" srcOrd="5" destOrd="0" presId="urn:microsoft.com/office/officeart/2008/layout/HexagonCluster"/>
    <dgm:cxn modelId="{93B92573-5EED-4442-8E39-D0E2CA4F41CB}" type="presParOf" srcId="{C9FBC11C-3364-4B14-A440-266B65DF61AD}" destId="{2DD51D3F-C367-49AC-9989-BE19ED920C64}" srcOrd="0" destOrd="0" presId="urn:microsoft.com/office/officeart/2008/layout/HexagonCluster"/>
    <dgm:cxn modelId="{93F3817C-87D1-47DD-B062-ACF9054E91CD}" type="presParOf" srcId="{C086607E-4718-4697-A490-3600DC9F0161}" destId="{E705E34B-F88A-45F6-AB66-8ACB3980EADE}" srcOrd="6" destOrd="0" presId="urn:microsoft.com/office/officeart/2008/layout/HexagonCluster"/>
    <dgm:cxn modelId="{FEFAAEA8-2343-49C1-8CD5-7E74A7D58AA1}" type="presParOf" srcId="{E705E34B-F88A-45F6-AB66-8ACB3980EADE}" destId="{140BA181-C0C8-4A1A-B967-180F1EBE13B2}" srcOrd="0" destOrd="0" presId="urn:microsoft.com/office/officeart/2008/layout/HexagonCluster"/>
    <dgm:cxn modelId="{764F2860-88A4-4027-939B-19D8C0BD7826}" type="presParOf" srcId="{C086607E-4718-4697-A490-3600DC9F0161}" destId="{1B7B6955-8D7B-4112-A456-7BA0F7C46626}" srcOrd="7" destOrd="0" presId="urn:microsoft.com/office/officeart/2008/layout/HexagonCluster"/>
    <dgm:cxn modelId="{B60FEEA1-3453-4309-81FA-27E4B6B1CD1C}" type="presParOf" srcId="{1B7B6955-8D7B-4112-A456-7BA0F7C46626}" destId="{6493701B-D9EE-4195-8C2A-253AB965513C}" srcOrd="0" destOrd="0" presId="urn:microsoft.com/office/officeart/2008/layout/HexagonCluster"/>
    <dgm:cxn modelId="{F17EEB60-BA75-43BF-949C-58E05FC2B26E}" type="presParOf" srcId="{C086607E-4718-4697-A490-3600DC9F0161}" destId="{C239299E-7B38-413F-A1B2-00CA44E62DAC}" srcOrd="8" destOrd="0" presId="urn:microsoft.com/office/officeart/2008/layout/HexagonCluster"/>
    <dgm:cxn modelId="{4A1FB621-5F6A-4641-9D5F-D1F5E3623CDC}" type="presParOf" srcId="{C239299E-7B38-413F-A1B2-00CA44E62DAC}" destId="{431E9933-C6A0-481B-B630-02DF1B1F19A2}" srcOrd="0" destOrd="0" presId="urn:microsoft.com/office/officeart/2008/layout/HexagonCluster"/>
    <dgm:cxn modelId="{755CC8C6-C9D1-47AB-8237-C243DF0E33EF}" type="presParOf" srcId="{C086607E-4718-4697-A490-3600DC9F0161}" destId="{A1448443-DD51-490E-BE6C-9390C6F95C78}" srcOrd="9" destOrd="0" presId="urn:microsoft.com/office/officeart/2008/layout/HexagonCluster"/>
    <dgm:cxn modelId="{5A43DFD9-5CAE-4B59-88D2-68080F36750A}" type="presParOf" srcId="{A1448443-DD51-490E-BE6C-9390C6F95C78}" destId="{110BFD06-B371-40AE-A09A-D418CE3B109F}" srcOrd="0" destOrd="0" presId="urn:microsoft.com/office/officeart/2008/layout/HexagonCluster"/>
    <dgm:cxn modelId="{746608A5-4F0C-4ECC-8D9B-C5730336414C}" type="presParOf" srcId="{C086607E-4718-4697-A490-3600DC9F0161}" destId="{D9A56D53-B3BD-4C91-9429-DA53F0977B24}" srcOrd="10" destOrd="0" presId="urn:microsoft.com/office/officeart/2008/layout/HexagonCluster"/>
    <dgm:cxn modelId="{4CA03324-301C-4693-B939-8987446B164A}" type="presParOf" srcId="{D9A56D53-B3BD-4C91-9429-DA53F0977B24}" destId="{DE312773-AF26-4D91-BE2E-E34A47472163}" srcOrd="0" destOrd="0" presId="urn:microsoft.com/office/officeart/2008/layout/HexagonCluster"/>
    <dgm:cxn modelId="{A540E959-54BA-4BAE-9936-B214A45F1046}" type="presParOf" srcId="{C086607E-4718-4697-A490-3600DC9F0161}" destId="{6053290A-505B-4D60-A294-BA2FD9C689D1}" srcOrd="11" destOrd="0" presId="urn:microsoft.com/office/officeart/2008/layout/HexagonCluster"/>
    <dgm:cxn modelId="{A066BE4F-FAAD-4390-B7F5-7FCAC9EB800A}" type="presParOf" srcId="{6053290A-505B-4D60-A294-BA2FD9C689D1}" destId="{E6E3DECC-C208-4D56-B18C-72F08C157D01}"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EA4EC-247F-461F-8ED7-1FCA48ACA717}">
      <dsp:nvSpPr>
        <dsp:cNvPr id="0" name=""/>
        <dsp:cNvSpPr/>
      </dsp:nvSpPr>
      <dsp:spPr>
        <a:xfrm>
          <a:off x="5787386" y="127330"/>
          <a:ext cx="137541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Akses</a:t>
          </a:r>
          <a:r>
            <a:rPr lang="en-US" sz="1600" kern="1200" dirty="0"/>
            <a:t> </a:t>
          </a:r>
          <a:r>
            <a:rPr lang="en-US" sz="1600" kern="1200" dirty="0" err="1"/>
            <a:t>terbatas</a:t>
          </a:r>
          <a:r>
            <a:rPr lang="en-US" sz="1600" kern="1200" dirty="0"/>
            <a:t> </a:t>
          </a:r>
          <a:r>
            <a:rPr lang="en-US" sz="1600" kern="1200" dirty="0" err="1"/>
            <a:t>ke</a:t>
          </a:r>
          <a:r>
            <a:rPr lang="en-US" sz="1600" kern="1200" dirty="0"/>
            <a:t> </a:t>
          </a:r>
          <a:r>
            <a:rPr lang="id-ID" sz="1600" kern="1200" dirty="0" smtClean="0"/>
            <a:t>kesehatan (gizi buruk, pelayanan faskes dll)</a:t>
          </a:r>
          <a:endParaRPr lang="en-US" sz="1600" kern="1200" dirty="0"/>
        </a:p>
        <a:p>
          <a:pPr lvl="0" algn="ctr" defTabSz="711200">
            <a:lnSpc>
              <a:spcPct val="90000"/>
            </a:lnSpc>
            <a:spcBef>
              <a:spcPct val="0"/>
            </a:spcBef>
            <a:spcAft>
              <a:spcPct val="35000"/>
            </a:spcAft>
          </a:pPr>
          <a:endParaRPr lang="en-ID" sz="1300" kern="1200" dirty="0"/>
        </a:p>
      </dsp:txBody>
      <dsp:txXfrm>
        <a:off x="5787386" y="127330"/>
        <a:ext cx="1375412" cy="1075692"/>
      </dsp:txXfrm>
    </dsp:sp>
    <dsp:sp modelId="{735FD454-669D-4A27-A6E2-FD072EE4C1C5}">
      <dsp:nvSpPr>
        <dsp:cNvPr id="0" name=""/>
        <dsp:cNvSpPr/>
      </dsp:nvSpPr>
      <dsp:spPr>
        <a:xfrm>
          <a:off x="5972316" y="176808"/>
          <a:ext cx="4039207" cy="4039207"/>
        </a:xfrm>
        <a:prstGeom prst="circularArrow">
          <a:avLst>
            <a:gd name="adj1" fmla="val 5193"/>
            <a:gd name="adj2" fmla="val 335399"/>
            <a:gd name="adj3" fmla="val 17855857"/>
            <a:gd name="adj4" fmla="val 1456691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2D292F-733F-49EB-89D4-E6CB4BA1B43F}">
      <dsp:nvSpPr>
        <dsp:cNvPr id="0" name=""/>
        <dsp:cNvSpPr/>
      </dsp:nvSpPr>
      <dsp:spPr>
        <a:xfrm>
          <a:off x="8219069" y="1296923"/>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Angka kematian ibu tinggi akibat melanirkan, menjadi korban kekerasan, bunuh diri</a:t>
          </a:r>
          <a:endParaRPr lang="en-ID" sz="1600" kern="1200" dirty="0"/>
        </a:p>
      </dsp:txBody>
      <dsp:txXfrm>
        <a:off x="8219069" y="1296923"/>
        <a:ext cx="1075692" cy="1075692"/>
      </dsp:txXfrm>
    </dsp:sp>
    <dsp:sp modelId="{E0892EBB-59EE-4B6F-B8E8-FC5FED2C5C3E}">
      <dsp:nvSpPr>
        <dsp:cNvPr id="0" name=""/>
        <dsp:cNvSpPr/>
      </dsp:nvSpPr>
      <dsp:spPr>
        <a:xfrm>
          <a:off x="4913577" y="384838"/>
          <a:ext cx="4039207" cy="4039207"/>
        </a:xfrm>
        <a:prstGeom prst="circularArrow">
          <a:avLst>
            <a:gd name="adj1" fmla="val 5193"/>
            <a:gd name="adj2" fmla="val 335399"/>
            <a:gd name="adj3" fmla="val 7504090"/>
            <a:gd name="adj4" fmla="val 748472"/>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5E50E2-516B-4FA9-B055-BFFE54A1A398}">
      <dsp:nvSpPr>
        <dsp:cNvPr id="0" name=""/>
        <dsp:cNvSpPr/>
      </dsp:nvSpPr>
      <dsp:spPr>
        <a:xfrm>
          <a:off x="4750434" y="2923696"/>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Perempuan tidak bisa menjamin lahirnya generasi penerus yang sehat dan cerdas</a:t>
          </a:r>
          <a:endParaRPr lang="en-ID" sz="1600" kern="1200" dirty="0"/>
        </a:p>
      </dsp:txBody>
      <dsp:txXfrm>
        <a:off x="4750434" y="2923696"/>
        <a:ext cx="1075692" cy="1075692"/>
      </dsp:txXfrm>
    </dsp:sp>
    <dsp:sp modelId="{50837F9F-D805-4CB7-8AE2-F509DF004D30}">
      <dsp:nvSpPr>
        <dsp:cNvPr id="0" name=""/>
        <dsp:cNvSpPr/>
      </dsp:nvSpPr>
      <dsp:spPr>
        <a:xfrm>
          <a:off x="2743192" y="-134955"/>
          <a:ext cx="4039207" cy="4039207"/>
        </a:xfrm>
        <a:prstGeom prst="circularArrow">
          <a:avLst>
            <a:gd name="adj1" fmla="val 5193"/>
            <a:gd name="adj2" fmla="val 335399"/>
            <a:gd name="adj3" fmla="val 8259600"/>
            <a:gd name="adj4" fmla="val 611486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2D3896-FACA-4ADE-A06D-9243FAC411F6}">
      <dsp:nvSpPr>
        <dsp:cNvPr id="0" name=""/>
        <dsp:cNvSpPr/>
      </dsp:nvSpPr>
      <dsp:spPr>
        <a:xfrm>
          <a:off x="3015318" y="1612643"/>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Prevalensi penyakit tertentu tinggi pada perempuan dan tidak dicover BPJS Kesehatan</a:t>
          </a:r>
          <a:endParaRPr lang="en-ID" sz="1600" kern="1200" dirty="0"/>
        </a:p>
      </dsp:txBody>
      <dsp:txXfrm>
        <a:off x="3015318" y="1612643"/>
        <a:ext cx="1075692" cy="1075692"/>
      </dsp:txXfrm>
    </dsp:sp>
    <dsp:sp modelId="{042F6A7E-0A32-4A63-8F1F-D6C72E8F3806}">
      <dsp:nvSpPr>
        <dsp:cNvPr id="0" name=""/>
        <dsp:cNvSpPr/>
      </dsp:nvSpPr>
      <dsp:spPr>
        <a:xfrm>
          <a:off x="3100358" y="-257110"/>
          <a:ext cx="4039207" cy="4039207"/>
        </a:xfrm>
        <a:prstGeom prst="circularArrow">
          <a:avLst>
            <a:gd name="adj1" fmla="val 5193"/>
            <a:gd name="adj2" fmla="val 335399"/>
            <a:gd name="adj3" fmla="val 12575764"/>
            <a:gd name="adj4" fmla="val 12247067"/>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9AE492-58A3-4273-9B3E-91EA52558105}">
      <dsp:nvSpPr>
        <dsp:cNvPr id="0" name=""/>
        <dsp:cNvSpPr/>
      </dsp:nvSpPr>
      <dsp:spPr>
        <a:xfrm>
          <a:off x="3639145" y="236515"/>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Diskriminasi gender </a:t>
          </a:r>
          <a:endParaRPr lang="en-ID" sz="1600" kern="1200" dirty="0"/>
        </a:p>
      </dsp:txBody>
      <dsp:txXfrm>
        <a:off x="3639145" y="236515"/>
        <a:ext cx="1075692" cy="1075692"/>
      </dsp:txXfrm>
    </dsp:sp>
    <dsp:sp modelId="{22C94A22-8954-4C73-8424-EB1A84D14EB5}">
      <dsp:nvSpPr>
        <dsp:cNvPr id="0" name=""/>
        <dsp:cNvSpPr/>
      </dsp:nvSpPr>
      <dsp:spPr>
        <a:xfrm>
          <a:off x="2989047" y="17929"/>
          <a:ext cx="4039207" cy="4039207"/>
        </a:xfrm>
        <a:prstGeom prst="circularArrow">
          <a:avLst>
            <a:gd name="adj1" fmla="val 5193"/>
            <a:gd name="adj2" fmla="val 335399"/>
            <a:gd name="adj3" fmla="val 16336601"/>
            <a:gd name="adj4" fmla="val 1455084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58B956-6BD3-4E35-BA9B-67F43737DFB0}">
      <dsp:nvSpPr>
        <dsp:cNvPr id="0" name=""/>
        <dsp:cNvSpPr/>
      </dsp:nvSpPr>
      <dsp:spPr>
        <a:xfrm>
          <a:off x="8215" y="1009094"/>
          <a:ext cx="5832871" cy="233314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7358" tIns="98679" rIns="49340" bIns="98679" numCol="1" spcCol="1270" anchor="ctr" anchorCtr="0">
          <a:noAutofit/>
        </a:bodyPr>
        <a:lstStyle/>
        <a:p>
          <a:pPr lvl="0" algn="ctr" defTabSz="1644650">
            <a:lnSpc>
              <a:spcPct val="90000"/>
            </a:lnSpc>
            <a:spcBef>
              <a:spcPct val="0"/>
            </a:spcBef>
            <a:spcAft>
              <a:spcPct val="35000"/>
            </a:spcAft>
          </a:pPr>
          <a:r>
            <a:rPr lang="en-US" sz="3700" kern="1200" dirty="0"/>
            <a:t>PEMISKINAN PEREMPUAN</a:t>
          </a:r>
          <a:endParaRPr lang="en-ID" sz="3700" kern="1200" dirty="0"/>
        </a:p>
      </dsp:txBody>
      <dsp:txXfrm>
        <a:off x="8215" y="1009094"/>
        <a:ext cx="5249584" cy="2333148"/>
      </dsp:txXfrm>
    </dsp:sp>
    <dsp:sp modelId="{58B4608D-DB9E-42D9-B161-BB0A0B9A8645}">
      <dsp:nvSpPr>
        <dsp:cNvPr id="0" name=""/>
        <dsp:cNvSpPr/>
      </dsp:nvSpPr>
      <dsp:spPr>
        <a:xfrm>
          <a:off x="4674512" y="1009094"/>
          <a:ext cx="5832871" cy="23331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019" tIns="98679" rIns="49340" bIns="98679" numCol="1" spcCol="1270" anchor="ctr" anchorCtr="0">
          <a:noAutofit/>
        </a:bodyPr>
        <a:lstStyle/>
        <a:p>
          <a:pPr lvl="0" algn="ctr" defTabSz="1644650">
            <a:lnSpc>
              <a:spcPct val="90000"/>
            </a:lnSpc>
            <a:spcBef>
              <a:spcPct val="0"/>
            </a:spcBef>
            <a:spcAft>
              <a:spcPct val="35000"/>
            </a:spcAft>
          </a:pPr>
          <a:r>
            <a:rPr lang="en-US" sz="3700" kern="1200" dirty="0" err="1"/>
            <a:t>Kondisi</a:t>
          </a:r>
          <a:r>
            <a:rPr lang="en-US" sz="3700" kern="1200" dirty="0"/>
            <a:t> di </a:t>
          </a:r>
          <a:r>
            <a:rPr lang="en-US" sz="3700" kern="1200" dirty="0" err="1"/>
            <a:t>mana</a:t>
          </a:r>
          <a:r>
            <a:rPr lang="en-US" sz="3700" kern="1200" dirty="0"/>
            <a:t> </a:t>
          </a:r>
          <a:r>
            <a:rPr lang="en-US" sz="3700" kern="1200" dirty="0" err="1" smtClean="0"/>
            <a:t>Perempuan</a:t>
          </a:r>
          <a:r>
            <a:rPr lang="en-US" sz="3700" kern="1200" dirty="0" smtClean="0"/>
            <a:t> </a:t>
          </a:r>
          <a:r>
            <a:rPr lang="en-US" sz="3700" kern="1200" dirty="0" err="1"/>
            <a:t>dicabut</a:t>
          </a:r>
          <a:r>
            <a:rPr lang="en-US" sz="3700" kern="1200" dirty="0"/>
            <a:t> </a:t>
          </a:r>
          <a:r>
            <a:rPr lang="en-US" sz="3700" kern="1200" dirty="0" err="1"/>
            <a:t>kapasitas</a:t>
          </a:r>
          <a:r>
            <a:rPr lang="en-US" sz="3700" kern="1200" dirty="0"/>
            <a:t> </a:t>
          </a:r>
          <a:r>
            <a:rPr lang="en-US" sz="3700" kern="1200" dirty="0" err="1"/>
            <a:t>hidupnya</a:t>
          </a:r>
          <a:endParaRPr lang="en-ID" sz="3700" kern="1200" dirty="0"/>
        </a:p>
      </dsp:txBody>
      <dsp:txXfrm>
        <a:off x="5841086" y="1009094"/>
        <a:ext cx="3499723" cy="23331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A443D-085E-437C-9F5D-7687637734BB}">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err="1" smtClean="0"/>
            <a:t>Tingkatkan</a:t>
          </a:r>
          <a:r>
            <a:rPr lang="en-US" sz="2300" kern="1200" dirty="0" smtClean="0"/>
            <a:t> </a:t>
          </a:r>
          <a:r>
            <a:rPr lang="en-US" sz="2300" kern="1200" dirty="0" err="1" smtClean="0"/>
            <a:t>akses</a:t>
          </a:r>
          <a:r>
            <a:rPr lang="en-US" sz="2300" kern="1200" dirty="0" smtClean="0"/>
            <a:t> k</a:t>
          </a:r>
          <a:r>
            <a:rPr lang="id-ID" sz="2300" kern="1200" dirty="0" smtClean="0"/>
            <a:t>esehatan untuk menurunkan Angka Kematian Ibu dan stunting</a:t>
          </a:r>
          <a:endParaRPr lang="en-ID" sz="2300" kern="1200" dirty="0"/>
        </a:p>
      </dsp:txBody>
      <dsp:txXfrm>
        <a:off x="1748064" y="2975"/>
        <a:ext cx="3342605" cy="2005563"/>
      </dsp:txXfrm>
    </dsp:sp>
    <dsp:sp modelId="{652C33ED-9EF2-487A-B591-244E16B5ADEB}">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a:t>
          </a:r>
          <a:r>
            <a:rPr lang="id-ID" sz="2300" kern="1200" dirty="0" smtClean="0"/>
            <a:t>kses kesehatan ibu mengandung &amp; mengasuh anak untuk optimalisasi pertumbuhan &amp; perkembangan 1000 HPK</a:t>
          </a:r>
          <a:endParaRPr lang="en-ID" sz="2300" kern="1200" dirty="0"/>
        </a:p>
      </dsp:txBody>
      <dsp:txXfrm>
        <a:off x="5424930" y="2975"/>
        <a:ext cx="3342605" cy="2005563"/>
      </dsp:txXfrm>
    </dsp:sp>
    <dsp:sp modelId="{02191D92-77AD-4C83-A4ED-7EB8A3A650E1}">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smtClean="0"/>
            <a:t>Akses</a:t>
          </a:r>
          <a:r>
            <a:rPr lang="id-ID" sz="2300" kern="1200" baseline="0" smtClean="0"/>
            <a:t> kesehatan mental perempuan</a:t>
          </a:r>
          <a:endParaRPr lang="id-ID" sz="2300" kern="1200" dirty="0"/>
        </a:p>
      </dsp:txBody>
      <dsp:txXfrm>
        <a:off x="1748064" y="2342799"/>
        <a:ext cx="3342605" cy="2005563"/>
      </dsp:txXfrm>
    </dsp:sp>
    <dsp:sp modelId="{E3B1DEDD-A08D-437A-B7C3-30AC03C686AD}">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dirty="0" smtClean="0"/>
            <a:t>BPJS Kesehatan yang melindungi perempuan </a:t>
          </a:r>
          <a:endParaRPr lang="en-ID" sz="2300" kern="1200" dirty="0"/>
        </a:p>
      </dsp:txBody>
      <dsp:txXfrm>
        <a:off x="5424930" y="2342799"/>
        <a:ext cx="3342605" cy="20055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493C5-70ED-4A4E-ADB6-61484819621B}">
      <dsp:nvSpPr>
        <dsp:cNvPr id="0" name=""/>
        <dsp:cNvSpPr/>
      </dsp:nvSpPr>
      <dsp:spPr>
        <a:xfrm>
          <a:off x="3491654" y="2704356"/>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Masyarakat</a:t>
          </a:r>
          <a:endParaRPr lang="en-ID" sz="2200" kern="1200" dirty="0"/>
        </a:p>
      </dsp:txBody>
      <dsp:txXfrm>
        <a:off x="3788091" y="2959937"/>
        <a:ext cx="1317390" cy="1135819"/>
      </dsp:txXfrm>
    </dsp:sp>
    <dsp:sp modelId="{73941A53-FE1F-42CA-942F-DC68E1250DCC}">
      <dsp:nvSpPr>
        <dsp:cNvPr id="0" name=""/>
        <dsp:cNvSpPr/>
      </dsp:nvSpPr>
      <dsp:spPr>
        <a:xfrm>
          <a:off x="3541280" y="3431465"/>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8F6DD2-F0A3-4BD2-85B6-6E76FCD6A8C6}">
      <dsp:nvSpPr>
        <dsp:cNvPr id="0" name=""/>
        <dsp:cNvSpPr/>
      </dsp:nvSpPr>
      <dsp:spPr>
        <a:xfrm>
          <a:off x="1858752" y="1819729"/>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46808A-6692-4A19-93D2-92CE13188496}">
      <dsp:nvSpPr>
        <dsp:cNvPr id="0" name=""/>
        <dsp:cNvSpPr/>
      </dsp:nvSpPr>
      <dsp:spPr>
        <a:xfrm>
          <a:off x="3159227" y="3249144"/>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086FD4-556E-47FD-B2D3-D253DE0DD4F3}">
      <dsp:nvSpPr>
        <dsp:cNvPr id="0" name=""/>
        <dsp:cNvSpPr/>
      </dsp:nvSpPr>
      <dsp:spPr>
        <a:xfrm>
          <a:off x="5119118" y="1800148"/>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a:t>
          </a:r>
          <a:r>
            <a:rPr lang="en-US" sz="2200" kern="1200" dirty="0" err="1"/>
            <a:t>Pemerintah</a:t>
          </a:r>
          <a:endParaRPr lang="en-ID" sz="2200" kern="1200" dirty="0"/>
        </a:p>
      </dsp:txBody>
      <dsp:txXfrm>
        <a:off x="5415555" y="2055729"/>
        <a:ext cx="1317390" cy="1135819"/>
      </dsp:txXfrm>
    </dsp:sp>
    <dsp:sp modelId="{2DD51D3F-C367-49AC-9989-BE19ED920C64}">
      <dsp:nvSpPr>
        <dsp:cNvPr id="0" name=""/>
        <dsp:cNvSpPr/>
      </dsp:nvSpPr>
      <dsp:spPr>
        <a:xfrm>
          <a:off x="6425032" y="3227822"/>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0BA181-C0C8-4A1A-B967-180F1EBE13B2}">
      <dsp:nvSpPr>
        <dsp:cNvPr id="0" name=""/>
        <dsp:cNvSpPr/>
      </dsp:nvSpPr>
      <dsp:spPr>
        <a:xfrm>
          <a:off x="6746582" y="2704356"/>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93701B-D9EE-4195-8C2A-253AB965513C}">
      <dsp:nvSpPr>
        <dsp:cNvPr id="0" name=""/>
        <dsp:cNvSpPr/>
      </dsp:nvSpPr>
      <dsp:spPr>
        <a:xfrm>
          <a:off x="6796208" y="3431465"/>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1E9933-C6A0-481B-B630-02DF1B1F19A2}">
      <dsp:nvSpPr>
        <dsp:cNvPr id="0" name=""/>
        <dsp:cNvSpPr/>
      </dsp:nvSpPr>
      <dsp:spPr>
        <a:xfrm>
          <a:off x="3491654" y="899856"/>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a:t>
          </a:r>
          <a:r>
            <a:rPr lang="en-US" sz="2200" kern="1200" dirty="0" err="1"/>
            <a:t>Nasdem</a:t>
          </a:r>
          <a:endParaRPr lang="en-ID" sz="2200" kern="1200" dirty="0"/>
        </a:p>
      </dsp:txBody>
      <dsp:txXfrm>
        <a:off x="3788091" y="1155437"/>
        <a:ext cx="1317390" cy="1135819"/>
      </dsp:txXfrm>
    </dsp:sp>
    <dsp:sp modelId="{110BFD06-B371-40AE-A09A-D418CE3B109F}">
      <dsp:nvSpPr>
        <dsp:cNvPr id="0" name=""/>
        <dsp:cNvSpPr/>
      </dsp:nvSpPr>
      <dsp:spPr>
        <a:xfrm>
          <a:off x="4786691" y="935537"/>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312773-AF26-4D91-BE2E-E34A47472163}">
      <dsp:nvSpPr>
        <dsp:cNvPr id="0" name=""/>
        <dsp:cNvSpPr/>
      </dsp:nvSpPr>
      <dsp:spPr>
        <a:xfrm>
          <a:off x="5119118" y="0"/>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E3DECC-C208-4D56-B18C-72F08C157D01}">
      <dsp:nvSpPr>
        <dsp:cNvPr id="0" name=""/>
        <dsp:cNvSpPr/>
      </dsp:nvSpPr>
      <dsp:spPr>
        <a:xfrm>
          <a:off x="5175543" y="723192"/>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638F9834-3AF1-400A-89FE-A6EA59E93C4B}" type="datetimeFigureOut">
              <a:rPr lang="id-ID" smtClean="0"/>
              <a:t>26/07/2024</a:t>
            </a:fld>
            <a:endParaRPr lang="id-ID"/>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8C4967C9-B067-4444-A7B8-6F6E2744F708}" type="slidenum">
              <a:rPr lang="id-ID" smtClean="0"/>
              <a:t>‹#›</a:t>
            </a:fld>
            <a:endParaRPr lang="id-ID"/>
          </a:p>
        </p:txBody>
      </p:sp>
    </p:spTree>
    <p:extLst>
      <p:ext uri="{BB962C8B-B14F-4D97-AF65-F5344CB8AC3E}">
        <p14:creationId xmlns:p14="http://schemas.microsoft.com/office/powerpoint/2010/main" val="2025138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8C4967C9-B067-4444-A7B8-6F6E2744F708}" type="slidenum">
              <a:rPr lang="id-ID" smtClean="0"/>
              <a:t>17</a:t>
            </a:fld>
            <a:endParaRPr lang="id-ID"/>
          </a:p>
        </p:txBody>
      </p:sp>
    </p:spTree>
    <p:extLst>
      <p:ext uri="{BB962C8B-B14F-4D97-AF65-F5344CB8AC3E}">
        <p14:creationId xmlns:p14="http://schemas.microsoft.com/office/powerpoint/2010/main" val="3196676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8C4967C9-B067-4444-A7B8-6F6E2744F708}" type="slidenum">
              <a:rPr lang="id-ID" smtClean="0"/>
              <a:t>18</a:t>
            </a:fld>
            <a:endParaRPr lang="id-ID"/>
          </a:p>
        </p:txBody>
      </p:sp>
    </p:spTree>
    <p:extLst>
      <p:ext uri="{BB962C8B-B14F-4D97-AF65-F5344CB8AC3E}">
        <p14:creationId xmlns:p14="http://schemas.microsoft.com/office/powerpoint/2010/main" val="2866873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8C4967C9-B067-4444-A7B8-6F6E2744F708}" type="slidenum">
              <a:rPr lang="id-ID" smtClean="0"/>
              <a:t>19</a:t>
            </a:fld>
            <a:endParaRPr lang="id-ID"/>
          </a:p>
        </p:txBody>
      </p:sp>
    </p:spTree>
    <p:extLst>
      <p:ext uri="{BB962C8B-B14F-4D97-AF65-F5344CB8AC3E}">
        <p14:creationId xmlns:p14="http://schemas.microsoft.com/office/powerpoint/2010/main" val="427310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C4967C9-B067-4444-A7B8-6F6E2744F708}" type="slidenum">
              <a:rPr lang="id-ID" smtClean="0"/>
              <a:t>20</a:t>
            </a:fld>
            <a:endParaRPr lang="id-ID"/>
          </a:p>
        </p:txBody>
      </p:sp>
    </p:spTree>
    <p:extLst>
      <p:ext uri="{BB962C8B-B14F-4D97-AF65-F5344CB8AC3E}">
        <p14:creationId xmlns:p14="http://schemas.microsoft.com/office/powerpoint/2010/main" val="358014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C468F2-1E93-28A4-74BD-9D29F21280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xmlns="" id="{2D1CD8FE-01CA-A50C-051F-3DDFF6DBBE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xmlns="" id="{007DAE72-767C-EA0A-C0A2-4CA2DBD6E315}"/>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a16="http://schemas.microsoft.com/office/drawing/2014/main" xmlns="" id="{698B84E1-4FF2-F482-4F24-D53BA9E6F8A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xmlns="" id="{09CAA50B-4337-236E-68D7-690074E35159}"/>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53248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06F0E-D617-80DE-D664-6587C53706F7}"/>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xmlns="" id="{FDDEDDD2-CB4B-FA46-F42C-E4B5986CC4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xmlns="" id="{579FCF2B-8AD1-7568-2866-4161621D0756}"/>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a16="http://schemas.microsoft.com/office/drawing/2014/main" xmlns="" id="{ED6B8415-3B0F-644C-9743-A71F2864ABB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xmlns="" id="{B3D45CD6-E310-D5F6-41A5-51BE6C8F0283}"/>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62819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4BA3662-2B52-BE5C-C511-ABA7C7C3EA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xmlns="" id="{C8FD5979-5BD7-017F-5227-94F35EFF35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xmlns="" id="{A7E99AB0-FFBD-A68A-926F-F11143AA4F14}"/>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a16="http://schemas.microsoft.com/office/drawing/2014/main" xmlns="" id="{D1CDDA56-0399-6A54-C391-96C170B91F1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xmlns="" id="{B8DD215C-64FF-5E3A-BCE3-4C0E7BC9EA28}"/>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297594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943670-3A55-DAB4-85BF-8F8BC5AADC9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xmlns="" id="{EEF59CF0-93E0-3495-0845-B398528D37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xmlns="" id="{1147FFBF-DF0F-61DC-E088-3D6DF9A33249}"/>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a16="http://schemas.microsoft.com/office/drawing/2014/main" xmlns="" id="{9072C4F4-4B0D-9076-3EB1-D2735449C10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xmlns="" id="{CF52551D-48EB-D3E2-E0F9-1F06825169B4}"/>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11469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CEB446-AD5B-57DC-7E65-36BD3C03BD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xmlns="" id="{4FF95281-5BC5-6228-CFA3-66052FFDAB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BF8D92A-9980-26B0-BE19-CAEFDD06B812}"/>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a16="http://schemas.microsoft.com/office/drawing/2014/main" xmlns="" id="{F37A6427-9108-CB2D-514D-50C65DDC908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xmlns="" id="{6E31C09B-EC0D-D34E-0151-BEBC0FA8DDE2}"/>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408579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2506A6-4FF9-247A-A14F-C0F2E0F588CB}"/>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xmlns="" id="{1FA6F447-858E-3840-BB31-3A48706982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xmlns="" id="{2C8B8749-5152-ED48-68A9-7F6AB7DD9B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xmlns="" id="{373C437C-84AB-AEA1-E612-CCB523470E50}"/>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a16="http://schemas.microsoft.com/office/drawing/2014/main" xmlns="" id="{D594D59D-3395-1C47-561C-D7DF5B43AB13}"/>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xmlns="" id="{422022CA-DA43-8A14-9A18-09DC3E80A5D4}"/>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314327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50487F-0F5C-AF98-F19F-2A7B1E537732}"/>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xmlns="" id="{53E8CEFC-85C3-1CD4-C7E1-2880819CB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9E65804-F6A3-12B0-F8F2-F3F5F7064E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xmlns="" id="{9FAA031F-6D13-86AA-9958-FD1D6E3EC1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5693E83-AFCE-00DA-9056-4F1AC08E35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xmlns="" id="{B1B035E0-9A55-B40D-15AD-A6C7455B2D9E}"/>
              </a:ext>
            </a:extLst>
          </p:cNvPr>
          <p:cNvSpPr>
            <a:spLocks noGrp="1"/>
          </p:cNvSpPr>
          <p:nvPr>
            <p:ph type="dt" sz="half" idx="10"/>
          </p:nvPr>
        </p:nvSpPr>
        <p:spPr/>
        <p:txBody>
          <a:bodyPr/>
          <a:lstStyle/>
          <a:p>
            <a:r>
              <a:rPr lang="en-ID" smtClean="0"/>
              <a:t>25/07/2024</a:t>
            </a:r>
            <a:endParaRPr lang="en-ID"/>
          </a:p>
        </p:txBody>
      </p:sp>
      <p:sp>
        <p:nvSpPr>
          <p:cNvPr id="8" name="Footer Placeholder 7">
            <a:extLst>
              <a:ext uri="{FF2B5EF4-FFF2-40B4-BE49-F238E27FC236}">
                <a16:creationId xmlns:a16="http://schemas.microsoft.com/office/drawing/2014/main" xmlns="" id="{31E9A33B-34BD-6455-E744-AF52E9ED7BC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xmlns="" id="{F364CD59-45C0-8AEC-44C7-7EBDDB4AF51A}"/>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765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104E3A-CF60-22F4-B4C3-572F1A8D332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xmlns="" id="{EAAA7274-AD6C-A1BE-5C3B-B00229552F22}"/>
              </a:ext>
            </a:extLst>
          </p:cNvPr>
          <p:cNvSpPr>
            <a:spLocks noGrp="1"/>
          </p:cNvSpPr>
          <p:nvPr>
            <p:ph type="dt" sz="half" idx="10"/>
          </p:nvPr>
        </p:nvSpPr>
        <p:spPr/>
        <p:txBody>
          <a:bodyPr/>
          <a:lstStyle/>
          <a:p>
            <a:r>
              <a:rPr lang="en-ID" smtClean="0"/>
              <a:t>25/07/2024</a:t>
            </a:r>
            <a:endParaRPr lang="en-ID"/>
          </a:p>
        </p:txBody>
      </p:sp>
      <p:sp>
        <p:nvSpPr>
          <p:cNvPr id="4" name="Footer Placeholder 3">
            <a:extLst>
              <a:ext uri="{FF2B5EF4-FFF2-40B4-BE49-F238E27FC236}">
                <a16:creationId xmlns:a16="http://schemas.microsoft.com/office/drawing/2014/main" xmlns="" id="{9226C8BA-3B94-9C00-E303-1DA8402A7DC7}"/>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xmlns="" id="{DDEE0313-A33E-20D1-3F47-D1A72D2F606F}"/>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536164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E203E70-1B55-AB1F-50A1-B9769CD188C9}"/>
              </a:ext>
            </a:extLst>
          </p:cNvPr>
          <p:cNvSpPr>
            <a:spLocks noGrp="1"/>
          </p:cNvSpPr>
          <p:nvPr>
            <p:ph type="dt" sz="half" idx="10"/>
          </p:nvPr>
        </p:nvSpPr>
        <p:spPr/>
        <p:txBody>
          <a:bodyPr/>
          <a:lstStyle/>
          <a:p>
            <a:r>
              <a:rPr lang="en-ID" smtClean="0"/>
              <a:t>25/07/2024</a:t>
            </a:r>
            <a:endParaRPr lang="en-ID"/>
          </a:p>
        </p:txBody>
      </p:sp>
      <p:sp>
        <p:nvSpPr>
          <p:cNvPr id="3" name="Footer Placeholder 2">
            <a:extLst>
              <a:ext uri="{FF2B5EF4-FFF2-40B4-BE49-F238E27FC236}">
                <a16:creationId xmlns:a16="http://schemas.microsoft.com/office/drawing/2014/main" xmlns="" id="{574A300D-6EEC-1BB0-BDA5-E5DC7390FA7F}"/>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xmlns="" id="{36E83A59-1760-4285-F3EC-D455801F4F2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4219446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A40301-D443-0D05-003C-B33B96AE54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xmlns="" id="{96C26DF9-4A8B-EAD0-E158-C55F80C20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xmlns="" id="{3C73A9FD-93E1-E601-BB28-8D2A73B1F5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170DD63-ADAE-334F-8E83-0F4F4B14EAF2}"/>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a16="http://schemas.microsoft.com/office/drawing/2014/main" xmlns="" id="{BA721B68-9337-9A3A-11B4-975577477FF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xmlns="" id="{FB9F115B-A623-B536-6BE0-E40A5979826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251920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E8782-C5D8-7EA4-5F4E-45065CBC2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xmlns="" id="{22BA485F-70B3-4EBA-1C9D-A95DA6F476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xmlns="" id="{B6AE0F3F-D713-70A0-26DB-15D17208D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0F9893A-9376-73B2-D3C9-9AEFBF46CC36}"/>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a16="http://schemas.microsoft.com/office/drawing/2014/main" xmlns="" id="{017F9884-7CBE-F479-D445-D82B68BA09BA}"/>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xmlns="" id="{0D3EA7C2-A2FE-F155-DCF2-807CD11A0DE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347077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DD9F1A0-B110-D614-9BAC-1E4FDF41B6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xmlns="" id="{8ABDC290-02DD-4719-A886-354C19C8FC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xmlns="" id="{5971562B-0A89-150D-4FF5-F67927BF51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D" smtClean="0"/>
              <a:t>25/07/2024</a:t>
            </a:r>
            <a:endParaRPr lang="en-ID"/>
          </a:p>
        </p:txBody>
      </p:sp>
      <p:sp>
        <p:nvSpPr>
          <p:cNvPr id="5" name="Footer Placeholder 4">
            <a:extLst>
              <a:ext uri="{FF2B5EF4-FFF2-40B4-BE49-F238E27FC236}">
                <a16:creationId xmlns:a16="http://schemas.microsoft.com/office/drawing/2014/main" xmlns="" id="{87E2EFD8-999E-C193-7F39-2C9089C524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xmlns="" id="{857B5AB3-3D47-A536-414D-B013B44C5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9B8AA-864B-4072-B7A9-313F246F49E9}" type="slidenum">
              <a:rPr lang="en-ID" smtClean="0"/>
              <a:t>‹#›</a:t>
            </a:fld>
            <a:endParaRPr lang="en-ID"/>
          </a:p>
        </p:txBody>
      </p:sp>
    </p:spTree>
    <p:extLst>
      <p:ext uri="{BB962C8B-B14F-4D97-AF65-F5344CB8AC3E}">
        <p14:creationId xmlns:p14="http://schemas.microsoft.com/office/powerpoint/2010/main" val="401762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1800A-B6A5-51D6-7E4E-8F986A29F509}"/>
              </a:ext>
            </a:extLst>
          </p:cNvPr>
          <p:cNvSpPr>
            <a:spLocks noGrp="1"/>
          </p:cNvSpPr>
          <p:nvPr>
            <p:ph type="ctrTitle"/>
          </p:nvPr>
        </p:nvSpPr>
        <p:spPr>
          <a:xfrm>
            <a:off x="1523999" y="1122363"/>
            <a:ext cx="9595757" cy="2957512"/>
          </a:xfrm>
        </p:spPr>
        <p:txBody>
          <a:bodyPr>
            <a:normAutofit/>
          </a:bodyPr>
          <a:lstStyle/>
          <a:p>
            <a:r>
              <a:rPr lang="id-ID" sz="4400" dirty="0" smtClean="0"/>
              <a:t>Terobosan Mengatasi Ketimpangan Gender dalam Kesehatan di Indonesia</a:t>
            </a:r>
            <a:endParaRPr lang="en-ID" sz="4400" dirty="0"/>
          </a:p>
        </p:txBody>
      </p:sp>
      <p:sp>
        <p:nvSpPr>
          <p:cNvPr id="3" name="Subtitle 2">
            <a:extLst>
              <a:ext uri="{FF2B5EF4-FFF2-40B4-BE49-F238E27FC236}">
                <a16:creationId xmlns:a16="http://schemas.microsoft.com/office/drawing/2014/main" xmlns="" id="{820C6AA4-B54D-B01E-B164-9C032806E41C}"/>
              </a:ext>
            </a:extLst>
          </p:cNvPr>
          <p:cNvSpPr>
            <a:spLocks noGrp="1"/>
          </p:cNvSpPr>
          <p:nvPr>
            <p:ph type="subTitle" idx="1"/>
          </p:nvPr>
        </p:nvSpPr>
        <p:spPr>
          <a:xfrm>
            <a:off x="1529441" y="4782003"/>
            <a:ext cx="9144000" cy="1655762"/>
          </a:xfrm>
        </p:spPr>
        <p:txBody>
          <a:bodyPr/>
          <a:lstStyle/>
          <a:p>
            <a:r>
              <a:rPr lang="en-US" dirty="0"/>
              <a:t>Jakarta, 25 Juli 2024</a:t>
            </a:r>
            <a:endParaRPr lang="en-ID" dirty="0"/>
          </a:p>
        </p:txBody>
      </p:sp>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a:t>
            </a:fld>
            <a:endParaRPr lang="en-ID"/>
          </a:p>
        </p:txBody>
      </p:sp>
    </p:spTree>
    <p:extLst>
      <p:ext uri="{BB962C8B-B14F-4D97-AF65-F5344CB8AC3E}">
        <p14:creationId xmlns:p14="http://schemas.microsoft.com/office/powerpoint/2010/main" val="1438783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686" y="0"/>
            <a:ext cx="10515600" cy="1325563"/>
          </a:xfrm>
        </p:spPr>
        <p:txBody>
          <a:bodyPr>
            <a:normAutofit/>
          </a:bodyPr>
          <a:lstStyle/>
          <a:p>
            <a:r>
              <a:rPr lang="id-ID" sz="2000" b="1" dirty="0" smtClean="0"/>
              <a:t>Rekomendasi Strategis (</a:t>
            </a:r>
            <a:r>
              <a:rPr lang="en-US" sz="2000" b="1" dirty="0" smtClean="0"/>
              <a:t>1.</a:t>
            </a:r>
            <a:r>
              <a:rPr lang="id-ID" sz="2000" b="1" dirty="0" smtClean="0"/>
              <a:t>3)</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8005926"/>
              </p:ext>
            </p:extLst>
          </p:nvPr>
        </p:nvGraphicFramePr>
        <p:xfrm>
          <a:off x="823686" y="1201511"/>
          <a:ext cx="10515600" cy="486664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r>
                        <a:rPr lang="id-ID" sz="1700" b="1" dirty="0" smtClean="0"/>
                        <a:t>AKSES</a:t>
                      </a:r>
                      <a:r>
                        <a:rPr lang="id-ID" sz="1700" b="1" baseline="0" dirty="0" smtClean="0"/>
                        <a:t> KE KESEHATAN UNTUK MENURUNKAN ANGKA KEMATIAN IBU (AKI) DAN STUNTING</a:t>
                      </a:r>
                      <a:endParaRPr lang="id-ID" sz="1700" b="1" dirty="0"/>
                    </a:p>
                  </a:txBody>
                  <a:tcPr/>
                </a:tc>
                <a:tc>
                  <a:txBody>
                    <a:bodyPr/>
                    <a:lstStyle/>
                    <a:p>
                      <a:pPr marL="358775" indent="-358775">
                        <a:buFont typeface="+mj-lt"/>
                        <a:buAutoNum type="arabicPeriod" startAt="7"/>
                      </a:pPr>
                      <a:r>
                        <a:rPr lang="id-ID" sz="1700" kern="1200" dirty="0" smtClean="0">
                          <a:solidFill>
                            <a:schemeClr val="dk1"/>
                          </a:solidFill>
                          <a:effectLst/>
                          <a:latin typeface="+mn-lt"/>
                          <a:ea typeface="+mn-ea"/>
                          <a:cs typeface="+mn-cs"/>
                        </a:rPr>
                        <a:t>Menugaskan kepala daerah yang didukung NasDem untuk mengentaskan stunting di daerahnya</a:t>
                      </a:r>
                      <a:endParaRPr lang="en-US" sz="1700" kern="1200" dirty="0" smtClean="0">
                        <a:solidFill>
                          <a:schemeClr val="dk1"/>
                        </a:solidFill>
                        <a:effectLst/>
                        <a:latin typeface="+mn-lt"/>
                        <a:ea typeface="+mn-ea"/>
                        <a:cs typeface="+mn-cs"/>
                      </a:endParaRPr>
                    </a:p>
                    <a:p>
                      <a:pPr marL="358775" indent="-358775">
                        <a:buFont typeface="+mj-lt"/>
                        <a:buAutoNum type="arabicPeriod" startAt="7"/>
                      </a:pPr>
                      <a:r>
                        <a:rPr lang="id-ID" sz="1700" baseline="0" dirty="0" smtClean="0"/>
                        <a:t>Membuat edukasi publik melalui platform politik untuk menurunkan stunting pada anak. </a:t>
                      </a:r>
                      <a:endParaRPr lang="en-US" sz="1700" baseline="0" dirty="0" smtClean="0"/>
                    </a:p>
                    <a:p>
                      <a:pPr marL="342900" indent="-342900">
                        <a:buFont typeface="+mj-lt"/>
                        <a:buAutoNum type="arabicPeriod"/>
                      </a:pPr>
                      <a:endParaRPr lang="en-US" sz="1700" kern="1200" dirty="0" smtClean="0">
                        <a:solidFill>
                          <a:schemeClr val="dk1"/>
                        </a:solidFill>
                        <a:effectLst/>
                        <a:latin typeface="+mn-lt"/>
                        <a:ea typeface="+mn-ea"/>
                        <a:cs typeface="+mn-cs"/>
                      </a:endParaRPr>
                    </a:p>
                  </a:txBody>
                  <a:tcPr/>
                </a:tc>
                <a:tc>
                  <a:txBody>
                    <a:bodyPr/>
                    <a:lstStyle/>
                    <a:p>
                      <a:pPr marL="358775" lvl="0" indent="-358775">
                        <a:buFont typeface="+mj-lt"/>
                        <a:buNone/>
                      </a:pPr>
                      <a:r>
                        <a:rPr lang="en-US" sz="1700" kern="1200" dirty="0" smtClean="0">
                          <a:solidFill>
                            <a:schemeClr val="dk1"/>
                          </a:solidFill>
                          <a:effectLst/>
                          <a:latin typeface="+mn-lt"/>
                          <a:ea typeface="+mn-ea"/>
                          <a:cs typeface="+mn-cs"/>
                        </a:rPr>
                        <a:t>6.  </a:t>
                      </a:r>
                      <a:r>
                        <a:rPr lang="en-US" sz="1700" kern="1200" baseline="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Program </a:t>
                      </a:r>
                      <a:r>
                        <a:rPr lang="en-US" sz="1700" kern="1200" dirty="0" err="1" smtClean="0">
                          <a:solidFill>
                            <a:schemeClr val="dk1"/>
                          </a:solidFill>
                          <a:effectLst/>
                          <a:latin typeface="+mn-lt"/>
                          <a:ea typeface="+mn-ea"/>
                          <a:cs typeface="+mn-cs"/>
                        </a:rPr>
                        <a:t>suplementasi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gizi</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rogram</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TTD ,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daerah</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yang </a:t>
                      </a:r>
                      <a:r>
                        <a:rPr lang="en-US" sz="1700" kern="1200" dirty="0" err="1" smtClean="0">
                          <a:solidFill>
                            <a:schemeClr val="dk1"/>
                          </a:solidFill>
                          <a:effectLst/>
                          <a:latin typeface="+mn-lt"/>
                          <a:ea typeface="+mn-ea"/>
                          <a:cs typeface="+mn-cs"/>
                        </a:rPr>
                        <a:t>sudah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berjalan</a:t>
                      </a:r>
                      <a:r>
                        <a:rPr lang="en-US" sz="1700" kern="1200" dirty="0" smtClean="0">
                          <a:solidFill>
                            <a:schemeClr val="dk1"/>
                          </a:solidFill>
                          <a:effectLst/>
                          <a:latin typeface="+mn-lt"/>
                          <a:ea typeface="+mn-ea"/>
                          <a:cs typeface="+mn-cs"/>
                        </a:rPr>
                        <a:t> agar </a:t>
                      </a:r>
                      <a:r>
                        <a:rPr lang="id-ID" sz="1700" kern="1200" dirty="0" smtClean="0">
                          <a:solidFill>
                            <a:schemeClr val="dk1"/>
                          </a:solidFill>
                          <a:effectLst/>
                          <a:latin typeface="+mn-lt"/>
                          <a:ea typeface="+mn-ea"/>
                          <a:cs typeface="+mn-cs"/>
                        </a:rPr>
                        <a:t>dioptimalkan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kepada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id-ID" sz="1700" kern="1200" dirty="0" smtClean="0">
                          <a:solidFill>
                            <a:schemeClr val="dk1"/>
                          </a:solidFill>
                          <a:effectLst/>
                          <a:latin typeface="+mn-lt"/>
                          <a:ea typeface="+mn-ea"/>
                          <a:cs typeface="+mn-cs"/>
                        </a:rPr>
                        <a:t>-</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mencegah</a:t>
                      </a:r>
                      <a:r>
                        <a:rPr lang="en-US" sz="1700" kern="1200" dirty="0" smtClean="0">
                          <a:solidFill>
                            <a:schemeClr val="dk1"/>
                          </a:solidFill>
                          <a:effectLst/>
                          <a:latin typeface="+mn-lt"/>
                          <a:ea typeface="+mn-ea"/>
                          <a:cs typeface="+mn-cs"/>
                        </a:rPr>
                        <a:t> stunting.</a:t>
                      </a:r>
                    </a:p>
                  </a:txBody>
                  <a:tcPr/>
                </a:tc>
                <a:tc>
                  <a:txBody>
                    <a:bodyPr/>
                    <a:lstStyle/>
                    <a:p>
                      <a:pPr marL="358775" lvl="0" indent="-358775">
                        <a:buFont typeface="+mj-lt"/>
                        <a:buAutoNum type="arabicPeriod" startAt="5"/>
                      </a:pPr>
                      <a:r>
                        <a:rPr lang="en-US" sz="1700" kern="1200" dirty="0" err="1" smtClean="0">
                          <a:solidFill>
                            <a:schemeClr val="dk1"/>
                          </a:solidFill>
                          <a:effectLst/>
                          <a:latin typeface="+mn-lt"/>
                          <a:ea typeface="+mn-ea"/>
                          <a:cs typeface="+mn-cs"/>
                        </a:rPr>
                        <a:t>Keterlibatan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m</a:t>
                      </a:r>
                      <a:r>
                        <a:rPr lang="en-US" sz="1700" kern="1200" dirty="0" err="1" smtClean="0">
                          <a:solidFill>
                            <a:schemeClr val="dk1"/>
                          </a:solidFill>
                          <a:effectLst/>
                          <a:latin typeface="+mn-lt"/>
                          <a:ea typeface="+mn-ea"/>
                          <a:cs typeface="+mn-cs"/>
                        </a:rPr>
                        <a:t>asy</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rakat</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agar</a:t>
                      </a:r>
                      <a:r>
                        <a:rPr lang="id-ID" sz="1700" kern="1200" baseline="0" dirty="0" smtClean="0">
                          <a:solidFill>
                            <a:schemeClr val="dk1"/>
                          </a:solidFill>
                          <a:effectLst/>
                          <a:latin typeface="+mn-lt"/>
                          <a:ea typeface="+mn-ea"/>
                          <a:cs typeface="+mn-cs"/>
                        </a:rPr>
                        <a:t> tercipta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sinkronisasi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antarlembaga</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dalam</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perencanaan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dukungan</a:t>
                      </a:r>
                      <a:r>
                        <a:rPr lang="en-US" sz="1700" kern="1200" dirty="0" smtClean="0">
                          <a:solidFill>
                            <a:schemeClr val="dk1"/>
                          </a:solidFill>
                          <a:effectLst/>
                          <a:latin typeface="+mn-lt"/>
                          <a:ea typeface="+mn-ea"/>
                          <a:cs typeface="+mn-cs"/>
                        </a:rPr>
                        <a:t> social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emosi</a:t>
                      </a:r>
                      <a:r>
                        <a:rPr lang="id-ID" sz="1700" kern="1200" dirty="0" smtClean="0">
                          <a:solidFill>
                            <a:schemeClr val="dk1"/>
                          </a:solidFill>
                          <a:effectLst/>
                          <a:latin typeface="+mn-lt"/>
                          <a:ea typeface="+mn-ea"/>
                          <a:cs typeface="+mn-cs"/>
                        </a:rPr>
                        <a:t>on</a:t>
                      </a:r>
                      <a:r>
                        <a:rPr lang="en-US" sz="1700" kern="1200" dirty="0" smtClean="0">
                          <a:solidFill>
                            <a:schemeClr val="dk1"/>
                          </a:solidFill>
                          <a:effectLst/>
                          <a:latin typeface="+mn-lt"/>
                          <a:ea typeface="+mn-ea"/>
                          <a:cs typeface="+mn-cs"/>
                        </a:rPr>
                        <a:t>al </a:t>
                      </a:r>
                      <a:r>
                        <a:rPr lang="en-US" sz="1700" kern="1200" dirty="0" err="1" smtClean="0">
                          <a:solidFill>
                            <a:schemeClr val="dk1"/>
                          </a:solidFill>
                          <a:effectLst/>
                          <a:latin typeface="+mn-lt"/>
                          <a:ea typeface="+mn-ea"/>
                          <a:cs typeface="+mn-cs"/>
                        </a:rPr>
                        <a:t>dengan</a:t>
                      </a:r>
                      <a:r>
                        <a:rPr lang="en-US" sz="1700" kern="1200" dirty="0" smtClean="0">
                          <a:solidFill>
                            <a:schemeClr val="dk1"/>
                          </a:solidFill>
                          <a:effectLst/>
                          <a:latin typeface="+mn-lt"/>
                          <a:ea typeface="+mn-ea"/>
                          <a:cs typeface="+mn-cs"/>
                        </a:rPr>
                        <a:t> orang </a:t>
                      </a:r>
                      <a:r>
                        <a:rPr lang="en-US" sz="1700" kern="1200" dirty="0" err="1" smtClean="0">
                          <a:solidFill>
                            <a:schemeClr val="dk1"/>
                          </a:solidFill>
                          <a:effectLst/>
                          <a:latin typeface="+mn-lt"/>
                          <a:ea typeface="+mn-ea"/>
                          <a:cs typeface="+mn-cs"/>
                        </a:rPr>
                        <a:t>terdekat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maupun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masyarakat</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sekitar</a:t>
                      </a:r>
                      <a:r>
                        <a:rPr lang="en-US" sz="1700" kern="1200" baseline="0" dirty="0" smtClean="0">
                          <a:solidFill>
                            <a:schemeClr val="dk1"/>
                          </a:solidFill>
                          <a:effectLst/>
                          <a:latin typeface="+mn-lt"/>
                          <a:ea typeface="+mn-ea"/>
                          <a:cs typeface="+mn-cs"/>
                        </a:rPr>
                        <a:t>.</a:t>
                      </a:r>
                    </a:p>
                    <a:p>
                      <a:pPr marL="358775" lvl="0" indent="-358775">
                        <a:buFont typeface="+mj-lt"/>
                        <a:buAutoNum type="arabicPeriod" startAt="5"/>
                      </a:pPr>
                      <a:r>
                        <a:rPr lang="en-US" sz="1700" kern="1200" dirty="0" err="1" smtClean="0">
                          <a:solidFill>
                            <a:schemeClr val="dk1"/>
                          </a:solidFill>
                          <a:effectLst/>
                          <a:latin typeface="+mn-lt"/>
                          <a:ea typeface="+mn-ea"/>
                          <a:cs typeface="+mn-cs"/>
                        </a:rPr>
                        <a:t>Peningkatan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kesadaran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tentang</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eran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i</a:t>
                      </a:r>
                      <a:r>
                        <a:rPr lang="en-US" sz="1700" kern="1200" dirty="0" smtClean="0">
                          <a:solidFill>
                            <a:schemeClr val="dk1"/>
                          </a:solidFill>
                          <a:effectLst/>
                          <a:latin typeface="+mn-lt"/>
                          <a:ea typeface="+mn-ea"/>
                          <a:cs typeface="+mn-cs"/>
                        </a:rPr>
                        <a:t>bu</a:t>
                      </a:r>
                      <a:r>
                        <a:rPr lang="en-US" sz="1700" kern="1200" dirty="0" smtClean="0">
                          <a:solidFill>
                            <a:schemeClr val="dk1"/>
                          </a:solidFill>
                          <a:effectLst/>
                          <a:latin typeface="+mn-lt"/>
                          <a:ea typeface="+mn-ea"/>
                          <a:cs typeface="+mn-cs"/>
                        </a:rPr>
                        <a:t>.</a:t>
                      </a:r>
                    </a:p>
                    <a:p>
                      <a:pPr marL="358775" lvl="0" indent="-358775">
                        <a:buFont typeface="+mj-lt"/>
                        <a:buAutoNum type="arabicPeriod" startAt="5"/>
                      </a:pPr>
                      <a:r>
                        <a:rPr lang="en-US" sz="1700" kern="1200" dirty="0" err="1" smtClean="0">
                          <a:solidFill>
                            <a:schemeClr val="dk1"/>
                          </a:solidFill>
                          <a:effectLst/>
                          <a:latin typeface="+mn-lt"/>
                          <a:ea typeface="+mn-ea"/>
                          <a:cs typeface="+mn-cs"/>
                        </a:rPr>
                        <a:t>Masy</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mengikuti</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dvokasi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ber</a:t>
                      </a:r>
                      <a:r>
                        <a:rPr lang="en-US" sz="1700" kern="1200" dirty="0" err="1" smtClean="0">
                          <a:solidFill>
                            <a:schemeClr val="dk1"/>
                          </a:solidFill>
                          <a:effectLst/>
                          <a:latin typeface="+mn-lt"/>
                          <a:ea typeface="+mn-ea"/>
                          <a:cs typeface="+mn-cs"/>
                        </a:rPr>
                        <a:t>partisipasi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dalam</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perenca</a:t>
                      </a:r>
                      <a:r>
                        <a:rPr lang="id-ID" sz="1700" kern="1200" dirty="0" smtClean="0">
                          <a:solidFill>
                            <a:schemeClr val="dk1"/>
                          </a:solidFill>
                          <a:effectLst/>
                          <a:latin typeface="+mn-lt"/>
                          <a:ea typeface="+mn-ea"/>
                          <a:cs typeface="+mn-cs"/>
                        </a:rPr>
                        <a:t>na</a:t>
                      </a:r>
                      <a:r>
                        <a:rPr lang="en-US" sz="1700" kern="1200" dirty="0" smtClean="0">
                          <a:solidFill>
                            <a:schemeClr val="dk1"/>
                          </a:solidFill>
                          <a:effectLst/>
                          <a:latin typeface="+mn-lt"/>
                          <a:ea typeface="+mn-ea"/>
                          <a:cs typeface="+mn-cs"/>
                        </a:rPr>
                        <a:t>an </a:t>
                      </a:r>
                      <a:r>
                        <a:rPr lang="id-ID" sz="1700" kern="1200" dirty="0" smtClean="0">
                          <a:solidFill>
                            <a:schemeClr val="dk1"/>
                          </a:solidFill>
                          <a:effectLst/>
                          <a:latin typeface="+mn-lt"/>
                          <a:ea typeface="+mn-ea"/>
                          <a:cs typeface="+mn-cs"/>
                        </a:rPr>
                        <a:t>k</a:t>
                      </a:r>
                      <a:r>
                        <a:rPr lang="en-US" sz="1700" kern="1200" dirty="0" err="1" smtClean="0">
                          <a:solidFill>
                            <a:schemeClr val="dk1"/>
                          </a:solidFill>
                          <a:effectLst/>
                          <a:latin typeface="+mn-lt"/>
                          <a:ea typeface="+mn-ea"/>
                          <a:cs typeface="+mn-cs"/>
                        </a:rPr>
                        <a:t>esehatan</a:t>
                      </a:r>
                      <a:r>
                        <a:rPr lang="en-US" sz="1700" kern="1200" dirty="0" smtClean="0">
                          <a:solidFill>
                            <a:schemeClr val="dk1"/>
                          </a:solidFill>
                          <a:effectLst/>
                          <a:latin typeface="+mn-lt"/>
                          <a:ea typeface="+mn-ea"/>
                          <a:cs typeface="+mn-cs"/>
                        </a:rPr>
                        <a:t>.</a:t>
                      </a:r>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10</a:t>
            </a:fld>
            <a:endParaRPr lang="en-ID"/>
          </a:p>
        </p:txBody>
      </p:sp>
    </p:spTree>
    <p:extLst>
      <p:ext uri="{BB962C8B-B14F-4D97-AF65-F5344CB8AC3E}">
        <p14:creationId xmlns:p14="http://schemas.microsoft.com/office/powerpoint/2010/main" val="2664463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714" y="0"/>
            <a:ext cx="10515600" cy="1325563"/>
          </a:xfrm>
        </p:spPr>
        <p:txBody>
          <a:bodyPr>
            <a:normAutofit/>
          </a:bodyPr>
          <a:lstStyle/>
          <a:p>
            <a:r>
              <a:rPr lang="id-ID" sz="2000" b="1" dirty="0" smtClean="0"/>
              <a:t>Rekomendasi Strategis </a:t>
            </a:r>
            <a:r>
              <a:rPr lang="en-US" sz="2000" b="1" dirty="0" smtClean="0"/>
              <a:t>(</a:t>
            </a:r>
            <a:r>
              <a:rPr lang="en-US" sz="2000" b="1" dirty="0" smtClean="0"/>
              <a:t>1.</a:t>
            </a:r>
            <a:r>
              <a:rPr lang="id-ID" sz="2000" b="1" dirty="0" smtClean="0"/>
              <a:t>4</a:t>
            </a:r>
            <a:r>
              <a:rPr lang="en-US" sz="2000" b="1" dirty="0" smtClean="0"/>
              <a:t>)</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7801474"/>
              </p:ext>
            </p:extLst>
          </p:nvPr>
        </p:nvGraphicFramePr>
        <p:xfrm>
          <a:off x="852714" y="1009922"/>
          <a:ext cx="10515600" cy="43484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u="none" dirty="0" smtClean="0"/>
                        <a:t>MASYARAKAT</a:t>
                      </a:r>
                      <a:endParaRPr lang="id-ID" sz="1700" u="none" dirty="0"/>
                    </a:p>
                  </a:txBody>
                  <a:tcPr/>
                </a:tc>
              </a:tr>
              <a:tr h="370840">
                <a:tc>
                  <a:txBody>
                    <a:bodyPr/>
                    <a:lstStyle/>
                    <a:p>
                      <a:r>
                        <a:rPr lang="id-ID" sz="1700" b="1" dirty="0" smtClean="0"/>
                        <a:t>AKSES KE KESEHATAN</a:t>
                      </a:r>
                      <a:r>
                        <a:rPr lang="id-ID" sz="1700" b="1" baseline="0" dirty="0" smtClean="0"/>
                        <a:t> UNTUK MENURUNKAN ANGKA KEMATIAN IBU (AKI) DAN STUNTING PADA ANAK</a:t>
                      </a:r>
                      <a:endParaRPr lang="id-ID" sz="1700" b="1" dirty="0"/>
                    </a:p>
                  </a:txBody>
                  <a:tcPr/>
                </a:tc>
                <a:tc>
                  <a:txBody>
                    <a:bodyPr/>
                    <a:lstStyle/>
                    <a:p>
                      <a:endParaRPr lang="id-ID" sz="1700" dirty="0"/>
                    </a:p>
                  </a:txBody>
                  <a:tcPr/>
                </a:tc>
                <a:tc>
                  <a:txBody>
                    <a:bodyPr/>
                    <a:lstStyle/>
                    <a:p>
                      <a:pPr marL="358775" lvl="0" indent="-358775">
                        <a:buFont typeface="+mj-lt"/>
                        <a:buAutoNum type="arabicPeriod" startAt="7"/>
                      </a:pPr>
                      <a:r>
                        <a:rPr lang="en-US" sz="1700" kern="1200" dirty="0" err="1" smtClean="0">
                          <a:solidFill>
                            <a:schemeClr val="dk1"/>
                          </a:solidFill>
                          <a:effectLst/>
                          <a:latin typeface="+mn-lt"/>
                          <a:ea typeface="+mn-ea"/>
                          <a:cs typeface="+mn-cs"/>
                        </a:rPr>
                        <a:t>Pemerintah</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me</a:t>
                      </a:r>
                      <a:r>
                        <a:rPr lang="en-US" sz="1700" kern="1200" dirty="0" err="1" smtClean="0">
                          <a:solidFill>
                            <a:schemeClr val="dk1"/>
                          </a:solidFill>
                          <a:effectLst/>
                          <a:latin typeface="+mn-lt"/>
                          <a:ea typeface="+mn-ea"/>
                          <a:cs typeface="+mn-cs"/>
                        </a:rPr>
                        <a:t>lakukan</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lokasi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anggaran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cukup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merata</a:t>
                      </a:r>
                      <a:r>
                        <a:rPr lang="id-ID" sz="1700" kern="1200" baseline="0" dirty="0" smtClean="0">
                          <a:solidFill>
                            <a:schemeClr val="dk1"/>
                          </a:solidFill>
                          <a:effectLst/>
                          <a:latin typeface="+mn-lt"/>
                          <a:ea typeface="+mn-ea"/>
                          <a:cs typeface="+mn-cs"/>
                        </a:rPr>
                        <a:t> d</a:t>
                      </a:r>
                      <a:r>
                        <a:rPr lang="en-US" sz="1700" kern="1200" dirty="0" err="1" smtClean="0">
                          <a:solidFill>
                            <a:schemeClr val="dk1"/>
                          </a:solidFill>
                          <a:effectLst/>
                          <a:latin typeface="+mn-lt"/>
                          <a:ea typeface="+mn-ea"/>
                          <a:cs typeface="+mn-cs"/>
                        </a:rPr>
                        <a:t>i</a:t>
                      </a:r>
                      <a:r>
                        <a:rPr lang="id-ID"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setiap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daerah</a:t>
                      </a:r>
                      <a:r>
                        <a:rPr lang="id-ID"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sehingga</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fasilitas</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alat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berdampak</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kepada</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masyarakat</a:t>
                      </a:r>
                      <a:r>
                        <a:rPr lang="en-US" sz="1700" kern="1200" baseline="0" dirty="0" smtClean="0">
                          <a:solidFill>
                            <a:schemeClr val="dk1"/>
                          </a:solidFill>
                          <a:effectLst/>
                          <a:latin typeface="+mn-lt"/>
                          <a:ea typeface="+mn-ea"/>
                          <a:cs typeface="+mn-cs"/>
                        </a:rPr>
                        <a:t>.</a:t>
                      </a:r>
                    </a:p>
                    <a:p>
                      <a:pPr marL="358775" lvl="0" indent="-358775">
                        <a:buFont typeface="+mj-lt"/>
                        <a:buAutoNum type="arabicPeriod" startAt="7"/>
                      </a:pPr>
                      <a:r>
                        <a:rPr lang="en-US" sz="1700" kern="1200" dirty="0" err="1" smtClean="0">
                          <a:solidFill>
                            <a:schemeClr val="dk1"/>
                          </a:solidFill>
                          <a:effectLst/>
                          <a:latin typeface="+mn-lt"/>
                          <a:ea typeface="+mn-ea"/>
                          <a:cs typeface="+mn-cs"/>
                        </a:rPr>
                        <a:t>Perlu</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membuat</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p</a:t>
                      </a:r>
                      <a:r>
                        <a:rPr lang="en-US" sz="1700" kern="1200" baseline="0" dirty="0" err="1" smtClean="0">
                          <a:solidFill>
                            <a:schemeClr val="dk1"/>
                          </a:solidFill>
                          <a:effectLst/>
                          <a:latin typeface="+mn-lt"/>
                          <a:ea typeface="+mn-ea"/>
                          <a:cs typeface="+mn-cs"/>
                        </a:rPr>
                        <a:t>usat</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elatihan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meningkatkan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kualitas</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SDM</a:t>
                      </a:r>
                      <a:r>
                        <a:rPr lang="id-ID" sz="1700" kern="1200" baseline="0" dirty="0" smtClean="0">
                          <a:solidFill>
                            <a:schemeClr val="dk1"/>
                          </a:solidFill>
                          <a:effectLst/>
                          <a:latin typeface="+mn-lt"/>
                          <a:ea typeface="+mn-ea"/>
                          <a:cs typeface="+mn-cs"/>
                        </a:rPr>
                        <a:t> dan </a:t>
                      </a:r>
                      <a:r>
                        <a:rPr lang="en-US" sz="1700" kern="1200" dirty="0" err="1" smtClean="0">
                          <a:solidFill>
                            <a:schemeClr val="dk1"/>
                          </a:solidFill>
                          <a:effectLst/>
                          <a:latin typeface="+mn-lt"/>
                          <a:ea typeface="+mn-ea"/>
                          <a:cs typeface="+mn-cs"/>
                        </a:rPr>
                        <a:t>kualitas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a:t>
                      </a:r>
                    </a:p>
                    <a:p>
                      <a:pPr lvl="0"/>
                      <a:endParaRPr lang="en-US" sz="1700" kern="1200" dirty="0" smtClean="0">
                        <a:solidFill>
                          <a:schemeClr val="dk1"/>
                        </a:solidFill>
                        <a:effectLst/>
                        <a:latin typeface="+mn-lt"/>
                        <a:ea typeface="+mn-ea"/>
                        <a:cs typeface="+mn-cs"/>
                      </a:endParaRPr>
                    </a:p>
                  </a:txBody>
                  <a:tcPr/>
                </a:tc>
                <a:tc>
                  <a:txBody>
                    <a:bodyPr/>
                    <a:lstStyle/>
                    <a:p>
                      <a:pPr marL="358775" marR="0" lvl="0" indent="-358775" algn="l" defTabSz="914400" rtl="0" eaLnBrk="1" fontAlgn="auto" latinLnBrk="0" hangingPunct="1">
                        <a:lnSpc>
                          <a:spcPct val="100000"/>
                        </a:lnSpc>
                        <a:spcBef>
                          <a:spcPts val="0"/>
                        </a:spcBef>
                        <a:spcAft>
                          <a:spcPts val="0"/>
                        </a:spcAft>
                        <a:buClrTx/>
                        <a:buSzTx/>
                        <a:buFont typeface="+mj-lt"/>
                        <a:buNone/>
                        <a:tabLst/>
                        <a:defRPr/>
                      </a:pPr>
                      <a:r>
                        <a:rPr lang="en-US" sz="1700" u="none" kern="1200" dirty="0" smtClean="0">
                          <a:solidFill>
                            <a:schemeClr val="dk1"/>
                          </a:solidFill>
                          <a:effectLst/>
                          <a:latin typeface="+mn-lt"/>
                          <a:ea typeface="+mn-ea"/>
                          <a:cs typeface="+mn-cs"/>
                        </a:rPr>
                        <a:t>7.    Program/</a:t>
                      </a:r>
                      <a:r>
                        <a:rPr lang="en-US" sz="1700" u="none" kern="1200" dirty="0" err="1" smtClean="0">
                          <a:solidFill>
                            <a:schemeClr val="dk1"/>
                          </a:solidFill>
                          <a:effectLst/>
                          <a:latin typeface="+mn-lt"/>
                          <a:ea typeface="+mn-ea"/>
                          <a:cs typeface="+mn-cs"/>
                        </a:rPr>
                        <a:t>Intervensi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untuk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mencegah</a:t>
                      </a:r>
                      <a:r>
                        <a:rPr lang="en-US" sz="1700" u="none" kern="1200" dirty="0" smtClean="0">
                          <a:solidFill>
                            <a:schemeClr val="dk1"/>
                          </a:solidFill>
                          <a:effectLst/>
                          <a:latin typeface="+mn-lt"/>
                          <a:ea typeface="+mn-ea"/>
                          <a:cs typeface="+mn-cs"/>
                        </a:rPr>
                        <a:t> Stunting, </a:t>
                      </a:r>
                      <a:r>
                        <a:rPr lang="en-US" sz="1700" u="none" kern="1200" dirty="0" err="1" smtClean="0">
                          <a:solidFill>
                            <a:schemeClr val="dk1"/>
                          </a:solidFill>
                          <a:effectLst/>
                          <a:latin typeface="+mn-lt"/>
                          <a:ea typeface="+mn-ea"/>
                          <a:cs typeface="+mn-cs"/>
                        </a:rPr>
                        <a:t>rendahnya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kecerdasan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risiko</a:t>
                      </a:r>
                      <a:r>
                        <a:rPr lang="en-US" sz="1700" u="none" kern="1200" dirty="0" smtClean="0">
                          <a:solidFill>
                            <a:schemeClr val="dk1"/>
                          </a:solidFill>
                          <a:effectLst/>
                          <a:latin typeface="+mn-lt"/>
                          <a:ea typeface="+mn-ea"/>
                          <a:cs typeface="+mn-cs"/>
                        </a:rPr>
                        <a:t> </a:t>
                      </a:r>
                      <a:r>
                        <a:rPr lang="id-ID" sz="1700" u="none" kern="1200" dirty="0" smtClean="0">
                          <a:solidFill>
                            <a:schemeClr val="dk1"/>
                          </a:solidFill>
                          <a:effectLst/>
                          <a:latin typeface="+mn-lt"/>
                          <a:ea typeface="+mn-ea"/>
                          <a:cs typeface="+mn-cs"/>
                        </a:rPr>
                        <a:t>penyakit tidak menular (</a:t>
                      </a:r>
                      <a:r>
                        <a:rPr lang="en-US" sz="1700" u="none" kern="1200" dirty="0" smtClean="0">
                          <a:solidFill>
                            <a:schemeClr val="dk1"/>
                          </a:solidFill>
                          <a:effectLst/>
                          <a:latin typeface="+mn-lt"/>
                          <a:ea typeface="+mn-ea"/>
                          <a:cs typeface="+mn-cs"/>
                        </a:rPr>
                        <a:t>PTM</a:t>
                      </a:r>
                      <a:r>
                        <a:rPr lang="id-ID" sz="1700" u="none" kern="1200" dirty="0" smtClean="0">
                          <a:solidFill>
                            <a:schemeClr val="dk1"/>
                          </a:solidFill>
                          <a:effectLst/>
                          <a:latin typeface="+mn-lt"/>
                          <a:ea typeface="+mn-ea"/>
                          <a:cs typeface="+mn-cs"/>
                        </a:rPr>
                        <a: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harus</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dimulai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sedini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mungkin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sejak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kehamilan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bahkan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persiapan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sebelum</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kehamilan</a:t>
                      </a:r>
                      <a:r>
                        <a:rPr lang="id-ID" sz="1700" u="none"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u="none"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u="none" kern="1200" dirty="0" smtClean="0">
                        <a:solidFill>
                          <a:schemeClr val="dk1"/>
                        </a:solidFill>
                        <a:effectLst/>
                        <a:latin typeface="+mn-lt"/>
                        <a:ea typeface="+mn-ea"/>
                        <a:cs typeface="+mn-cs"/>
                      </a:endParaRPr>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11</a:t>
            </a:fld>
            <a:endParaRPr lang="en-ID"/>
          </a:p>
        </p:txBody>
      </p:sp>
    </p:spTree>
    <p:extLst>
      <p:ext uri="{BB962C8B-B14F-4D97-AF65-F5344CB8AC3E}">
        <p14:creationId xmlns:p14="http://schemas.microsoft.com/office/powerpoint/2010/main" val="2915459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229" y="0"/>
            <a:ext cx="10515600" cy="1325563"/>
          </a:xfrm>
        </p:spPr>
        <p:txBody>
          <a:bodyPr/>
          <a:lstStyle/>
          <a:p>
            <a:r>
              <a:rPr lang="id-ID" sz="2000" b="1" dirty="0" smtClean="0"/>
              <a:t>Rekomendasi Strategis</a:t>
            </a:r>
            <a:r>
              <a:rPr lang="en-US" sz="2000" b="1" dirty="0" smtClean="0"/>
              <a:t> (</a:t>
            </a:r>
            <a:r>
              <a:rPr lang="en-US" sz="2000" b="1" dirty="0" smtClean="0"/>
              <a:t>1.</a:t>
            </a:r>
            <a:r>
              <a:rPr lang="id-ID" sz="2000" b="1" dirty="0" smtClean="0"/>
              <a:t>5</a:t>
            </a:r>
            <a:r>
              <a:rPr lang="en-US" sz="2000" b="1" dirty="0" smtClean="0"/>
              <a:t>)</a:t>
            </a:r>
            <a:r>
              <a:rPr lang="en-US" dirty="0" smtClean="0"/>
              <a:t/>
            </a:r>
            <a:br>
              <a:rPr lang="en-US" dirty="0" smtClean="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8342733"/>
              </p:ext>
            </p:extLst>
          </p:nvPr>
        </p:nvGraphicFramePr>
        <p:xfrm>
          <a:off x="925286" y="942980"/>
          <a:ext cx="10515600" cy="56438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700" b="1" dirty="0" smtClean="0"/>
                        <a:t>AKSES KE KESEHATAN</a:t>
                      </a:r>
                      <a:r>
                        <a:rPr lang="id-ID" sz="1700" b="1" baseline="0" dirty="0" smtClean="0"/>
                        <a:t> UNTUK MENURUNKAN ANGKA KEMATIAN IBU (AKI) DAN STUNTING PADA ANAK</a:t>
                      </a:r>
                      <a:endParaRPr lang="id-ID" sz="1700" b="1" dirty="0" smtClean="0"/>
                    </a:p>
                    <a:p>
                      <a:endParaRPr lang="id-ID" sz="1700" dirty="0"/>
                    </a:p>
                  </a:txBody>
                  <a:tcPr/>
                </a:tc>
                <a:tc>
                  <a:txBody>
                    <a:bodyPr/>
                    <a:lstStyle/>
                    <a:p>
                      <a:endParaRPr lang="id-ID" sz="1700" dirty="0"/>
                    </a:p>
                  </a:txBody>
                  <a:tcPr/>
                </a:tc>
                <a:tc>
                  <a:txBody>
                    <a:bodyPr/>
                    <a:lstStyle/>
                    <a:p>
                      <a:pPr marL="342900" lvl="0" indent="-342900">
                        <a:buFont typeface="+mj-lt"/>
                        <a:buAutoNum type="arabicPeriod" startAt="9"/>
                      </a:pPr>
                      <a:r>
                        <a:rPr lang="en-US" sz="1700" kern="1200" dirty="0" smtClean="0">
                          <a:solidFill>
                            <a:schemeClr val="dk1"/>
                          </a:solidFill>
                          <a:effectLst/>
                          <a:latin typeface="+mn-lt"/>
                          <a:ea typeface="+mn-ea"/>
                          <a:cs typeface="+mn-cs"/>
                        </a:rPr>
                        <a:t>RS </a:t>
                      </a:r>
                      <a:r>
                        <a:rPr lang="en-US" sz="1700" kern="1200" dirty="0" err="1" smtClean="0">
                          <a:solidFill>
                            <a:schemeClr val="dk1"/>
                          </a:solidFill>
                          <a:effectLst/>
                          <a:latin typeface="+mn-lt"/>
                          <a:ea typeface="+mn-ea"/>
                          <a:cs typeface="+mn-cs"/>
                        </a:rPr>
                        <a:t>swasta</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mempunyai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kompeten</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cukup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perlu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meningkatkan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kapasitasnya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sebagai</a:t>
                      </a:r>
                      <a:r>
                        <a:rPr lang="en-US" sz="1700" kern="1200" dirty="0" smtClean="0">
                          <a:solidFill>
                            <a:schemeClr val="dk1"/>
                          </a:solidFill>
                          <a:effectLst/>
                          <a:latin typeface="+mn-lt"/>
                          <a:ea typeface="+mn-ea"/>
                          <a:cs typeface="+mn-cs"/>
                        </a:rPr>
                        <a:t> RS yang </a:t>
                      </a:r>
                      <a:r>
                        <a:rPr lang="en-US" sz="1700" kern="1200" dirty="0" err="1" smtClean="0">
                          <a:solidFill>
                            <a:schemeClr val="dk1"/>
                          </a:solidFill>
                          <a:effectLst/>
                          <a:latin typeface="+mn-lt"/>
                          <a:ea typeface="+mn-ea"/>
                          <a:cs typeface="+mn-cs"/>
                        </a:rPr>
                        <a:t>dapat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pelayanan</a:t>
                      </a:r>
                      <a:r>
                        <a:rPr lang="en-US" sz="1700" kern="1200" dirty="0" smtClean="0">
                          <a:solidFill>
                            <a:schemeClr val="dk1"/>
                          </a:solidFill>
                          <a:effectLst/>
                          <a:latin typeface="+mn-lt"/>
                          <a:ea typeface="+mn-ea"/>
                          <a:cs typeface="+mn-cs"/>
                        </a:rPr>
                        <a:t> PONEK 24/7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setiap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pasien</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datang</a:t>
                      </a:r>
                      <a:r>
                        <a:rPr lang="id-ID" sz="1700" kern="1200" dirty="0" smtClean="0">
                          <a:solidFill>
                            <a:schemeClr val="dk1"/>
                          </a:solidFill>
                          <a:effectLst/>
                          <a:latin typeface="+mn-lt"/>
                          <a:ea typeface="+mn-ea"/>
                          <a:cs typeface="+mn-cs"/>
                        </a:rPr>
                        <a:t>.</a:t>
                      </a:r>
                      <a:endParaRPr lang="en-US" sz="1700" kern="1200" dirty="0" smtClean="0">
                        <a:solidFill>
                          <a:schemeClr val="dk1"/>
                        </a:solidFill>
                        <a:effectLst/>
                        <a:latin typeface="+mn-lt"/>
                        <a:ea typeface="+mn-ea"/>
                        <a:cs typeface="+mn-cs"/>
                      </a:endParaRPr>
                    </a:p>
                    <a:p>
                      <a:pPr marL="342900" lvl="0" indent="-342900">
                        <a:buFont typeface="+mj-lt"/>
                        <a:buAutoNum type="arabicPeriod" startAt="9"/>
                      </a:pPr>
                      <a:r>
                        <a:rPr lang="en-US" sz="1700" kern="1200" dirty="0" err="1" smtClean="0">
                          <a:solidFill>
                            <a:schemeClr val="dk1"/>
                          </a:solidFill>
                          <a:effectLst/>
                          <a:latin typeface="+mn-lt"/>
                          <a:ea typeface="+mn-ea"/>
                          <a:cs typeface="+mn-cs"/>
                        </a:rPr>
                        <a:t>Nakes</a:t>
                      </a:r>
                      <a:r>
                        <a:rPr lang="en-US" sz="1700" kern="1200" dirty="0" smtClean="0">
                          <a:solidFill>
                            <a:schemeClr val="dk1"/>
                          </a:solidFill>
                          <a:effectLst/>
                          <a:latin typeface="+mn-lt"/>
                          <a:ea typeface="+mn-ea"/>
                          <a:cs typeface="+mn-cs"/>
                        </a:rPr>
                        <a:t> di </a:t>
                      </a:r>
                      <a:r>
                        <a:rPr lang="en-US" sz="1700" kern="1200" dirty="0" err="1" smtClean="0">
                          <a:solidFill>
                            <a:schemeClr val="dk1"/>
                          </a:solidFill>
                          <a:effectLst/>
                          <a:latin typeface="+mn-lt"/>
                          <a:ea typeface="+mn-ea"/>
                          <a:cs typeface="+mn-cs"/>
                        </a:rPr>
                        <a:t>Puskesmas</a:t>
                      </a:r>
                      <a:r>
                        <a:rPr lang="en-US" sz="1700" kern="1200" dirty="0" smtClean="0">
                          <a:solidFill>
                            <a:schemeClr val="dk1"/>
                          </a:solidFill>
                          <a:effectLst/>
                          <a:latin typeface="+mn-lt"/>
                          <a:ea typeface="+mn-ea"/>
                          <a:cs typeface="+mn-cs"/>
                        </a:rPr>
                        <a:t> PONED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RS PONEK yang </a:t>
                      </a:r>
                      <a:r>
                        <a:rPr lang="en-US" sz="1700" kern="1200" dirty="0" err="1" smtClean="0">
                          <a:solidFill>
                            <a:schemeClr val="dk1"/>
                          </a:solidFill>
                          <a:effectLst/>
                          <a:latin typeface="+mn-lt"/>
                          <a:ea typeface="+mn-ea"/>
                          <a:cs typeface="+mn-cs"/>
                        </a:rPr>
                        <a:t>kompeten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perlu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ditambah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jumlahnya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sesuai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dengan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kebutuhan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a:t>
                      </a:r>
                      <a:r>
                        <a:rPr lang="en-US" sz="1700" kern="1200" dirty="0" err="1" smtClean="0">
                          <a:solidFill>
                            <a:schemeClr val="dk1"/>
                          </a:solidFill>
                          <a:effectLst/>
                          <a:latin typeface="+mn-lt"/>
                          <a:ea typeface="+mn-ea"/>
                          <a:cs typeface="+mn-cs"/>
                        </a:rPr>
                        <a:t>atau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meningkatkan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kompetensi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Nakes</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sudah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ada</a:t>
                      </a:r>
                      <a:r>
                        <a:rPr lang="en-US" sz="1700" kern="1200" dirty="0" smtClean="0">
                          <a:solidFill>
                            <a:schemeClr val="dk1"/>
                          </a:solidFill>
                          <a:effectLst/>
                          <a:latin typeface="+mn-lt"/>
                          <a:ea typeface="+mn-ea"/>
                          <a:cs typeface="+mn-cs"/>
                        </a:rPr>
                        <a:t>.</a:t>
                      </a:r>
                    </a:p>
                    <a:p>
                      <a:endParaRPr lang="id-ID" sz="1700" dirty="0"/>
                    </a:p>
                  </a:txBody>
                  <a:tcPr/>
                </a:tc>
                <a:tc>
                  <a:txBody>
                    <a:bodyPr/>
                    <a:lstStyle/>
                    <a:p>
                      <a:pPr marL="261938" marR="0" lvl="0" indent="-261938" algn="l" defTabSz="914400" rtl="0" eaLnBrk="1" fontAlgn="auto" latinLnBrk="0" hangingPunct="1">
                        <a:lnSpc>
                          <a:spcPct val="100000"/>
                        </a:lnSpc>
                        <a:spcBef>
                          <a:spcPts val="0"/>
                        </a:spcBef>
                        <a:spcAft>
                          <a:spcPts val="0"/>
                        </a:spcAft>
                        <a:buClrTx/>
                        <a:buSzTx/>
                        <a:buFontTx/>
                        <a:buNone/>
                        <a:tabLst/>
                        <a:defRPr/>
                      </a:pPr>
                      <a:r>
                        <a:rPr lang="en-US" sz="1700" u="none" kern="1200" dirty="0" smtClean="0">
                          <a:solidFill>
                            <a:schemeClr val="dk1"/>
                          </a:solidFill>
                          <a:effectLst/>
                          <a:latin typeface="+mn-lt"/>
                          <a:ea typeface="+mn-ea"/>
                          <a:cs typeface="+mn-cs"/>
                        </a:rPr>
                        <a:t>8.  </a:t>
                      </a:r>
                      <a:r>
                        <a:rPr lang="en-US" sz="1700" u="none" kern="1200" dirty="0" err="1" smtClean="0">
                          <a:solidFill>
                            <a:schemeClr val="dk1"/>
                          </a:solidFill>
                          <a:effectLst/>
                          <a:latin typeface="+mn-lt"/>
                          <a:ea typeface="+mn-ea"/>
                          <a:cs typeface="+mn-cs"/>
                        </a:rPr>
                        <a:t>Karena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aspek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perilaku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sebagai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faktor</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determinan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terjadinya</a:t>
                      </a:r>
                      <a:r>
                        <a:rPr lang="en-US" sz="1700" u="none" kern="1200" dirty="0" smtClean="0">
                          <a:solidFill>
                            <a:schemeClr val="dk1"/>
                          </a:solidFill>
                          <a:effectLst/>
                          <a:latin typeface="+mn-lt"/>
                          <a:ea typeface="+mn-ea"/>
                          <a:cs typeface="+mn-cs"/>
                        </a:rPr>
                        <a:t> stunting </a:t>
                      </a:r>
                      <a:r>
                        <a:rPr lang="en-US" sz="1700" u="none" kern="1200" dirty="0" err="1" smtClean="0">
                          <a:solidFill>
                            <a:schemeClr val="dk1"/>
                          </a:solidFill>
                          <a:effectLst/>
                          <a:latin typeface="+mn-lt"/>
                          <a:ea typeface="+mn-ea"/>
                          <a:cs typeface="+mn-cs"/>
                        </a:rPr>
                        <a:t>sangat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kuat</a:t>
                      </a:r>
                      <a:r>
                        <a:rPr lang="en-US" sz="1700" u="none" kern="1200" dirty="0" smtClean="0">
                          <a:solidFill>
                            <a:schemeClr val="dk1"/>
                          </a:solidFill>
                          <a:effectLst/>
                          <a:latin typeface="+mn-lt"/>
                          <a:ea typeface="+mn-ea"/>
                          <a:cs typeface="+mn-cs"/>
                        </a:rPr>
                        <a:t>,</a:t>
                      </a:r>
                      <a:r>
                        <a:rPr lang="id-ID" sz="1700" u="none" kern="1200" dirty="0" smtClean="0">
                          <a:solidFill>
                            <a:schemeClr val="dk1"/>
                          </a:solidFill>
                          <a:effectLst/>
                          <a:latin typeface="+mn-lt"/>
                          <a:ea typeface="+mn-ea"/>
                          <a:cs typeface="+mn-cs"/>
                        </a:rPr>
                        <a:t> maka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direkomendasikan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untuk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meningkatkan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pengetahuan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masyarakat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khususnya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remaja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puteri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ibu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hamil</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ibu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menyusui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khususnya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yg</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bekerja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ibu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balita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keluarga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dengan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pendekatan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intensif</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luas</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tentang</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hal-hal</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terkait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Kesehatan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Perempuan</a:t>
                      </a:r>
                      <a:endParaRPr lang="id-ID" sz="1700" u="none" kern="1200" dirty="0" smtClean="0">
                        <a:solidFill>
                          <a:schemeClr val="dk1"/>
                        </a:solidFill>
                        <a:effectLst/>
                        <a:latin typeface="+mn-lt"/>
                        <a:ea typeface="+mn-ea"/>
                        <a:cs typeface="+mn-cs"/>
                      </a:endParaRPr>
                    </a:p>
                    <a:p>
                      <a:endParaRPr lang="id-ID" sz="170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12</a:t>
            </a:fld>
            <a:endParaRPr lang="en-ID"/>
          </a:p>
        </p:txBody>
      </p:sp>
    </p:spTree>
    <p:extLst>
      <p:ext uri="{BB962C8B-B14F-4D97-AF65-F5344CB8AC3E}">
        <p14:creationId xmlns:p14="http://schemas.microsoft.com/office/powerpoint/2010/main" val="2949741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0" y="0"/>
            <a:ext cx="10515600" cy="1325563"/>
          </a:xfrm>
        </p:spPr>
        <p:txBody>
          <a:bodyPr>
            <a:normAutofit/>
          </a:bodyPr>
          <a:lstStyle/>
          <a:p>
            <a:r>
              <a:rPr lang="id-ID" sz="2000" b="1" dirty="0" smtClean="0"/>
              <a:t>Rekomendasi Strategis (</a:t>
            </a:r>
            <a:r>
              <a:rPr lang="en-US" sz="2000" b="1" dirty="0" smtClean="0"/>
              <a:t>1.</a:t>
            </a:r>
            <a:r>
              <a:rPr lang="id-ID" sz="2000" b="1" dirty="0" smtClean="0"/>
              <a:t>6)</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3977075"/>
              </p:ext>
            </p:extLst>
          </p:nvPr>
        </p:nvGraphicFramePr>
        <p:xfrm>
          <a:off x="944880" y="1124585"/>
          <a:ext cx="10515600" cy="33121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700" b="1" dirty="0" smtClean="0"/>
                        <a:t>AKSES KE KESEHATAN</a:t>
                      </a:r>
                      <a:r>
                        <a:rPr lang="id-ID" sz="1700" b="1" baseline="0" dirty="0" smtClean="0"/>
                        <a:t> UNTUK MENURUNKAN ANGKA KEMATIAN IBU (AKI) DAN STUNTING PADA ANAK</a:t>
                      </a:r>
                      <a:endParaRPr lang="id-ID" sz="1700" b="1" dirty="0" smtClean="0"/>
                    </a:p>
                    <a:p>
                      <a:endParaRPr lang="id-ID" sz="1700" dirty="0"/>
                    </a:p>
                  </a:txBody>
                  <a:tcPr/>
                </a:tc>
                <a:tc>
                  <a:txBody>
                    <a:bodyPr/>
                    <a:lstStyle/>
                    <a:p>
                      <a:endParaRPr lang="id-ID" sz="1700" dirty="0"/>
                    </a:p>
                  </a:txBody>
                  <a:tcPr/>
                </a:tc>
                <a:tc>
                  <a:txBody>
                    <a:bodyPr/>
                    <a:lstStyle/>
                    <a:p>
                      <a:pPr marL="358775" marR="0" lvl="0" indent="-358775" algn="l" defTabSz="914400" rtl="0" eaLnBrk="1" fontAlgn="auto" latinLnBrk="0" hangingPunct="1">
                        <a:lnSpc>
                          <a:spcPct val="100000"/>
                        </a:lnSpc>
                        <a:spcBef>
                          <a:spcPts val="0"/>
                        </a:spcBef>
                        <a:spcAft>
                          <a:spcPts val="0"/>
                        </a:spcAft>
                        <a:buClrTx/>
                        <a:buSzTx/>
                        <a:buFont typeface="+mj-lt"/>
                        <a:buNone/>
                        <a:tabLst/>
                        <a:defRPr/>
                      </a:pPr>
                      <a:r>
                        <a:rPr lang="en-US" sz="1700" kern="1200" dirty="0" smtClean="0">
                          <a:solidFill>
                            <a:schemeClr val="dk1"/>
                          </a:solidFill>
                          <a:effectLst/>
                          <a:latin typeface="+mn-lt"/>
                          <a:ea typeface="+mn-ea"/>
                          <a:cs typeface="+mn-cs"/>
                        </a:rPr>
                        <a:t>11.  </a:t>
                      </a:r>
                      <a:r>
                        <a:rPr lang="id-ID" sz="1700" kern="1200" dirty="0" smtClean="0">
                          <a:solidFill>
                            <a:schemeClr val="dk1"/>
                          </a:solidFill>
                          <a:effectLst/>
                          <a:latin typeface="+mn-lt"/>
                          <a:ea typeface="+mn-ea"/>
                          <a:cs typeface="+mn-cs"/>
                        </a:rPr>
                        <a:t>M</a:t>
                      </a:r>
                      <a:r>
                        <a:rPr lang="en-US" sz="1700" kern="1200" dirty="0" err="1" smtClean="0">
                          <a:solidFill>
                            <a:schemeClr val="dk1"/>
                          </a:solidFill>
                          <a:effectLst/>
                          <a:latin typeface="+mn-lt"/>
                          <a:ea typeface="+mn-ea"/>
                          <a:cs typeface="+mn-cs"/>
                        </a:rPr>
                        <a:t>endukung</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teknologi</a:t>
                      </a:r>
                      <a:r>
                        <a:rPr lang="en-US" sz="1700" kern="1200" dirty="0" smtClean="0">
                          <a:solidFill>
                            <a:schemeClr val="dk1"/>
                          </a:solidFill>
                          <a:effectLst/>
                          <a:latin typeface="+mn-lt"/>
                          <a:ea typeface="+mn-ea"/>
                          <a:cs typeface="+mn-cs"/>
                        </a:rPr>
                        <a:t> telemedicine </a:t>
                      </a:r>
                      <a:r>
                        <a:rPr lang="id-ID" sz="1700" kern="1200" dirty="0" smtClean="0">
                          <a:solidFill>
                            <a:schemeClr val="dk1"/>
                          </a:solidFill>
                          <a:effectLst/>
                          <a:latin typeface="+mn-lt"/>
                          <a:ea typeface="+mn-ea"/>
                          <a:cs typeface="+mn-cs"/>
                        </a:rPr>
                        <a:t>di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daerah</a:t>
                      </a:r>
                      <a:r>
                        <a:rPr lang="id-ID" sz="1700" kern="1200" dirty="0" smtClean="0">
                          <a:solidFill>
                            <a:schemeClr val="dk1"/>
                          </a:solidFill>
                          <a:effectLst/>
                          <a:latin typeface="+mn-lt"/>
                          <a:ea typeface="+mn-ea"/>
                          <a:cs typeface="+mn-cs"/>
                        </a:rPr>
                        <a:t>-</a:t>
                      </a:r>
                      <a:r>
                        <a:rPr lang="en-US" sz="1700" kern="1200" dirty="0" err="1" smtClean="0">
                          <a:solidFill>
                            <a:schemeClr val="dk1"/>
                          </a:solidFill>
                          <a:effectLst/>
                          <a:latin typeface="+mn-lt"/>
                          <a:ea typeface="+mn-ea"/>
                          <a:cs typeface="+mn-cs"/>
                        </a:rPr>
                        <a:t>daerah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terpencil</a:t>
                      </a:r>
                      <a:r>
                        <a:rPr lang="id-ID" sz="1700" kern="1200" baseline="0" dirty="0" smtClean="0">
                          <a:solidFill>
                            <a:schemeClr val="dk1"/>
                          </a:solidFill>
                          <a:effectLst/>
                          <a:latin typeface="+mn-lt"/>
                          <a:ea typeface="+mn-ea"/>
                          <a:cs typeface="+mn-cs"/>
                        </a:rPr>
                        <a:t> dan membuat</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elatihan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bidan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dokter</a:t>
                      </a:r>
                      <a:r>
                        <a:rPr lang="en-US" sz="1700" kern="1200" dirty="0" smtClean="0">
                          <a:solidFill>
                            <a:schemeClr val="dk1"/>
                          </a:solidFill>
                          <a:effectLst/>
                          <a:latin typeface="+mn-lt"/>
                          <a:ea typeface="+mn-ea"/>
                          <a:cs typeface="+mn-cs"/>
                        </a:rPr>
                        <a:t> ,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reproduksi</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a:t>
                      </a:r>
                      <a:r>
                        <a:rPr lang="en-US" sz="1700" kern="1200" dirty="0" smtClean="0">
                          <a:solidFill>
                            <a:schemeClr val="dk1"/>
                          </a:solidFill>
                          <a:effectLst/>
                          <a:latin typeface="+mn-lt"/>
                          <a:ea typeface="+mn-ea"/>
                          <a:cs typeface="+mn-cs"/>
                        </a:rPr>
                        <a:t>pre</a:t>
                      </a:r>
                      <a:r>
                        <a:rPr lang="id-ID" sz="1700" kern="1200" dirty="0" smtClean="0">
                          <a:solidFill>
                            <a:schemeClr val="dk1"/>
                          </a:solidFill>
                          <a:effectLst/>
                          <a:latin typeface="+mn-lt"/>
                          <a:ea typeface="+mn-ea"/>
                          <a:cs typeface="+mn-cs"/>
                        </a:rPr>
                        <a:t>-eclampsia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dimana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ibu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sudah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meninggal</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sebelum</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melahirkan</a:t>
                      </a:r>
                      <a:r>
                        <a:rPr lang="en-US" sz="1700" kern="1200" dirty="0" smtClean="0">
                          <a:solidFill>
                            <a:schemeClr val="dk1"/>
                          </a:solidFill>
                          <a:effectLst/>
                          <a:latin typeface="+mn-lt"/>
                          <a:ea typeface="+mn-ea"/>
                          <a:cs typeface="+mn-cs"/>
                        </a:rPr>
                        <a:t>).</a:t>
                      </a:r>
                      <a:endParaRPr lang="id-ID" sz="1700" kern="1200" dirty="0" smtClean="0">
                        <a:solidFill>
                          <a:schemeClr val="dk1"/>
                        </a:solidFill>
                        <a:effectLst/>
                        <a:latin typeface="+mn-lt"/>
                        <a:ea typeface="+mn-ea"/>
                        <a:cs typeface="+mn-cs"/>
                      </a:endParaRPr>
                    </a:p>
                    <a:p>
                      <a:endParaRPr lang="id-ID" sz="1700" dirty="0"/>
                    </a:p>
                  </a:txBody>
                  <a:tcPr/>
                </a:tc>
                <a:tc>
                  <a:txBody>
                    <a:bodyPr/>
                    <a:lstStyle/>
                    <a:p>
                      <a:endParaRPr lang="id-ID" sz="170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13</a:t>
            </a:fld>
            <a:endParaRPr lang="en-ID"/>
          </a:p>
        </p:txBody>
      </p:sp>
    </p:spTree>
    <p:extLst>
      <p:ext uri="{BB962C8B-B14F-4D97-AF65-F5344CB8AC3E}">
        <p14:creationId xmlns:p14="http://schemas.microsoft.com/office/powerpoint/2010/main" val="3078799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0" y="-213995"/>
            <a:ext cx="10515600" cy="1325563"/>
          </a:xfrm>
        </p:spPr>
        <p:txBody>
          <a:bodyPr>
            <a:normAutofit/>
          </a:bodyPr>
          <a:lstStyle/>
          <a:p>
            <a:r>
              <a:rPr lang="id-ID" sz="2000" b="1" dirty="0" smtClean="0"/>
              <a:t>Rekomendasi </a:t>
            </a:r>
            <a:r>
              <a:rPr lang="id-ID" sz="2000" b="1" dirty="0" smtClean="0"/>
              <a:t>Strategis </a:t>
            </a:r>
            <a:r>
              <a:rPr lang="id-ID" sz="2000" b="1" dirty="0" smtClean="0"/>
              <a:t>(</a:t>
            </a:r>
            <a:r>
              <a:rPr lang="id-ID" sz="2000" b="1" dirty="0" smtClean="0"/>
              <a:t>2.1</a:t>
            </a:r>
            <a:r>
              <a:rPr lang="id-ID" sz="2000" b="1" dirty="0" smtClean="0"/>
              <a:t>)</a:t>
            </a:r>
            <a:r>
              <a:rPr lang="en-US" sz="2000" b="1" dirty="0" smtClean="0"/>
              <a:t/>
            </a:r>
            <a:br>
              <a:rPr lang="en-US" sz="2000" b="1" dirty="0" smtClean="0"/>
            </a:br>
            <a:r>
              <a:rPr lang="id-ID" sz="2000" b="1" dirty="0"/>
              <a:t>Akses kesehatan bagi perempuan </a:t>
            </a:r>
            <a:r>
              <a:rPr lang="en-US" sz="2000" b="1" dirty="0" err="1"/>
              <a:t>mengandung</a:t>
            </a:r>
            <a:r>
              <a:rPr lang="en-US" sz="2000" b="1" dirty="0"/>
              <a:t> </a:t>
            </a:r>
            <a:r>
              <a:rPr lang="en-US" sz="2000" b="1" dirty="0" err="1"/>
              <a:t>dan</a:t>
            </a:r>
            <a:r>
              <a:rPr lang="en-US" sz="2000" b="1" dirty="0"/>
              <a:t> </a:t>
            </a:r>
            <a:r>
              <a:rPr lang="en-US" sz="2000" b="1" dirty="0" err="1"/>
              <a:t>mengasuh</a:t>
            </a:r>
            <a:r>
              <a:rPr lang="en-US" sz="2000" b="1" dirty="0"/>
              <a:t> </a:t>
            </a:r>
            <a:r>
              <a:rPr lang="en-US" sz="2000" b="1" dirty="0" err="1"/>
              <a:t>anak</a:t>
            </a:r>
            <a:r>
              <a:rPr lang="en-US" sz="2000" b="1" dirty="0"/>
              <a:t> </a:t>
            </a:r>
            <a:r>
              <a:rPr lang="en-US" sz="2000" b="1" dirty="0" err="1"/>
              <a:t>untuk</a:t>
            </a:r>
            <a:r>
              <a:rPr lang="en-US" sz="2000" b="1" dirty="0"/>
              <a:t> </a:t>
            </a:r>
            <a:r>
              <a:rPr lang="en-US" sz="2000" b="1" dirty="0" err="1"/>
              <a:t>optimalisasi</a:t>
            </a:r>
            <a:r>
              <a:rPr lang="en-US" sz="2000" b="1" dirty="0"/>
              <a:t> </a:t>
            </a:r>
            <a:r>
              <a:rPr lang="en-US" sz="2000" b="1" dirty="0" err="1"/>
              <a:t>pertumbuhan</a:t>
            </a:r>
            <a:r>
              <a:rPr lang="en-US" sz="2000" b="1" dirty="0"/>
              <a:t> &amp; </a:t>
            </a:r>
            <a:r>
              <a:rPr lang="en-US" sz="2000" b="1" dirty="0" err="1"/>
              <a:t>perkembangan</a:t>
            </a:r>
            <a:r>
              <a:rPr lang="en-US" sz="2000" b="1" dirty="0"/>
              <a:t> </a:t>
            </a:r>
            <a:r>
              <a:rPr lang="en-US" sz="2000" b="1" dirty="0" err="1"/>
              <a:t>pada</a:t>
            </a:r>
            <a:r>
              <a:rPr lang="en-US" sz="2000" b="1" dirty="0"/>
              <a:t> </a:t>
            </a:r>
            <a:r>
              <a:rPr lang="en-US" sz="2000" b="1" dirty="0" err="1"/>
              <a:t>periode</a:t>
            </a:r>
            <a:r>
              <a:rPr lang="en-US" sz="2000" b="1" dirty="0"/>
              <a:t> </a:t>
            </a:r>
            <a:r>
              <a:rPr lang="en-US" sz="2000" b="1" dirty="0" err="1"/>
              <a:t>Seribu</a:t>
            </a:r>
            <a:r>
              <a:rPr lang="en-US" sz="2000" b="1" dirty="0"/>
              <a:t> </a:t>
            </a:r>
            <a:r>
              <a:rPr lang="en-US" sz="2000" b="1" dirty="0" err="1"/>
              <a:t>Hari</a:t>
            </a:r>
            <a:r>
              <a:rPr lang="en-US" sz="2000" b="1" dirty="0"/>
              <a:t> </a:t>
            </a:r>
            <a:r>
              <a:rPr lang="en-US" sz="2000" b="1" dirty="0" err="1"/>
              <a:t>Pertama</a:t>
            </a:r>
            <a:r>
              <a:rPr lang="en-US" sz="2000" b="1" dirty="0"/>
              <a:t> </a:t>
            </a:r>
            <a:r>
              <a:rPr lang="en-US" sz="2000" b="1" dirty="0" err="1"/>
              <a:t>Kehidupan</a:t>
            </a:r>
            <a:r>
              <a:rPr lang="en-US" sz="2000" b="1" dirty="0"/>
              <a:t> (1000 HPK)</a:t>
            </a:r>
            <a:endParaRPr lang="id-ID" sz="2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60839466"/>
              </p:ext>
            </p:extLst>
          </p:nvPr>
        </p:nvGraphicFramePr>
        <p:xfrm>
          <a:off x="544286" y="882968"/>
          <a:ext cx="10624456" cy="5838507"/>
        </p:xfrm>
        <a:graphic>
          <a:graphicData uri="http://schemas.openxmlformats.org/drawingml/2006/table">
            <a:tbl>
              <a:tblPr firstRow="1" bandRow="1">
                <a:tableStyleId>{5C22544A-7EE6-4342-B048-85BDC9FD1C3A}</a:tableStyleId>
              </a:tblPr>
              <a:tblGrid>
                <a:gridCol w="2656114"/>
                <a:gridCol w="2656114"/>
                <a:gridCol w="2656114"/>
                <a:gridCol w="2656114"/>
              </a:tblGrid>
              <a:tr h="383628">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5454879">
                <a:tc>
                  <a:txBody>
                    <a:bodyPr/>
                    <a:lstStyle/>
                    <a:p>
                      <a:r>
                        <a:rPr lang="id-ID" sz="1700" b="1" dirty="0" smtClean="0">
                          <a:latin typeface="+mn-lt"/>
                        </a:rPr>
                        <a:t>AKSES KESEHATAN</a:t>
                      </a:r>
                      <a:r>
                        <a:rPr lang="id-ID" sz="1700" b="1" baseline="0" dirty="0" smtClean="0">
                          <a:latin typeface="+mn-lt"/>
                        </a:rPr>
                        <a:t> BAGI PEREMPUAN </a:t>
                      </a:r>
                      <a:r>
                        <a:rPr lang="en-US" sz="1700" b="1" dirty="0" smtClean="0">
                          <a:solidFill>
                            <a:schemeClr val="tx1"/>
                          </a:solidFill>
                          <a:latin typeface="+mn-lt"/>
                        </a:rPr>
                        <a:t>MENGANDUNG DAN MENGASUH ANAK UNTUK OPTIMALISASI PERTUMBUHAN &amp; PERKEMBANGAN PADA PERIODE SERIBU HARI PERTAMA KEHIDUPAN (1000 HPK)</a:t>
                      </a:r>
                    </a:p>
                    <a:p>
                      <a:r>
                        <a:rPr lang="id-ID" sz="1700" baseline="0" dirty="0" smtClean="0"/>
                        <a:t> </a:t>
                      </a:r>
                      <a:endParaRPr lang="id-ID" sz="1700" dirty="0"/>
                    </a:p>
                  </a:txBody>
                  <a:tcPr/>
                </a:tc>
                <a:tc>
                  <a:txBody>
                    <a:bodyPr/>
                    <a:lstStyle/>
                    <a:p>
                      <a:pPr marL="342900" lvl="0" indent="-342900">
                        <a:buFont typeface="+mj-lt"/>
                        <a:buAutoNum type="arabicPeriod"/>
                      </a:pP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Melakukan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Advokasi 1000 Hari Pertama Kehidupan (1000 HPK</a:t>
                      </a:r>
                      <a:r>
                        <a:rPr lang="id-ID" sz="1700" kern="1200" dirty="0" smtClean="0">
                          <a:solidFill>
                            <a:schemeClr val="dk1"/>
                          </a:solidFill>
                          <a:effectLst/>
                          <a:latin typeface="+mn-lt"/>
                          <a:ea typeface="+mn-ea"/>
                          <a:cs typeface="+mn-cs"/>
                        </a:rPr>
                        <a:t>)</a:t>
                      </a:r>
                      <a:r>
                        <a:rPr lang="id-ID" sz="1700" kern="1200" baseline="0" dirty="0" smtClean="0">
                          <a:solidFill>
                            <a:schemeClr val="dk1"/>
                          </a:solidFill>
                          <a:effectLst/>
                          <a:latin typeface="+mn-lt"/>
                          <a:ea typeface="+mn-ea"/>
                          <a:cs typeface="+mn-cs"/>
                        </a:rPr>
                        <a:t> dengan tahapan sebagai berikut</a:t>
                      </a:r>
                      <a:r>
                        <a:rPr lang="id-ID"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270 </a:t>
                      </a:r>
                      <a:r>
                        <a:rPr lang="en-US" sz="1700" kern="1200" dirty="0" err="1" smtClean="0">
                          <a:solidFill>
                            <a:schemeClr val="dk1"/>
                          </a:solidFill>
                          <a:effectLst/>
                          <a:latin typeface="+mn-lt"/>
                          <a:ea typeface="+mn-ea"/>
                          <a:cs typeface="+mn-cs"/>
                        </a:rPr>
                        <a:t>hari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kehamilan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Ibu</a:t>
                      </a:r>
                      <a:r>
                        <a:rPr lang="id-ID" sz="1700" kern="1200" dirty="0" smtClean="0">
                          <a:solidFill>
                            <a:schemeClr val="dk1"/>
                          </a:solidFill>
                          <a:effectLst/>
                          <a:latin typeface="+mn-lt"/>
                          <a:ea typeface="+mn-ea"/>
                          <a:cs typeface="+mn-cs"/>
                        </a:rPr>
                        <a:t>,</a:t>
                      </a:r>
                      <a:r>
                        <a:rPr lang="id-ID" sz="1700" kern="1200" baseline="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365 </a:t>
                      </a:r>
                      <a:r>
                        <a:rPr lang="en-US" sz="1700" kern="1200" dirty="0" err="1" smtClean="0">
                          <a:solidFill>
                            <a:schemeClr val="dk1"/>
                          </a:solidFill>
                          <a:effectLst/>
                          <a:latin typeface="+mn-lt"/>
                          <a:ea typeface="+mn-ea"/>
                          <a:cs typeface="+mn-cs"/>
                        </a:rPr>
                        <a:t>hari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tahap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perkembangan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bagi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umur</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0-12 </a:t>
                      </a:r>
                      <a:r>
                        <a:rPr lang="id-ID" sz="1700" kern="1200" dirty="0" smtClean="0">
                          <a:solidFill>
                            <a:schemeClr val="dk1"/>
                          </a:solidFill>
                          <a:effectLst/>
                          <a:latin typeface="+mn-lt"/>
                          <a:ea typeface="+mn-ea"/>
                          <a:cs typeface="+mn-cs"/>
                        </a:rPr>
                        <a:t>b</a:t>
                      </a:r>
                      <a:r>
                        <a:rPr lang="en-US" sz="1700" kern="1200" dirty="0" err="1" smtClean="0">
                          <a:solidFill>
                            <a:schemeClr val="dk1"/>
                          </a:solidFill>
                          <a:effectLst/>
                          <a:latin typeface="+mn-lt"/>
                          <a:ea typeface="+mn-ea"/>
                          <a:cs typeface="+mn-cs"/>
                        </a:rPr>
                        <a:t>ulan</a:t>
                      </a:r>
                      <a:r>
                        <a:rPr lang="id-ID" sz="1700" kern="1200" dirty="0" smtClean="0">
                          <a:solidFill>
                            <a:schemeClr val="dk1"/>
                          </a:solidFill>
                          <a:effectLst/>
                          <a:latin typeface="+mn-lt"/>
                          <a:ea typeface="+mn-ea"/>
                          <a:cs typeface="+mn-cs"/>
                        </a:rPr>
                        <a:t>,</a:t>
                      </a:r>
                      <a:r>
                        <a:rPr lang="id-ID" sz="1700" kern="1200" baseline="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265 </a:t>
                      </a:r>
                      <a:r>
                        <a:rPr lang="en-US" sz="1700" kern="1200" dirty="0" err="1" smtClean="0">
                          <a:solidFill>
                            <a:schemeClr val="dk1"/>
                          </a:solidFill>
                          <a:effectLst/>
                          <a:latin typeface="+mn-lt"/>
                          <a:ea typeface="+mn-ea"/>
                          <a:cs typeface="+mn-cs"/>
                        </a:rPr>
                        <a:t>kelahiran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tahun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kedua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a:t>
                      </a:r>
                      <a:r>
                        <a:rPr lang="id-ID" sz="1700" kern="1200" dirty="0" smtClean="0">
                          <a:solidFill>
                            <a:schemeClr val="dk1"/>
                          </a:solidFill>
                          <a:effectLst/>
                          <a:latin typeface="+mn-lt"/>
                          <a:ea typeface="+mn-ea"/>
                          <a:cs typeface="+mn-cs"/>
                        </a:rPr>
                        <a:t>bayi</a:t>
                      </a:r>
                      <a:r>
                        <a:rPr lang="en-US" sz="1700" kern="1200" dirty="0" smtClean="0">
                          <a:solidFill>
                            <a:schemeClr val="dk1"/>
                          </a:solidFill>
                          <a:effectLst/>
                          <a:latin typeface="+mn-lt"/>
                          <a:ea typeface="+mn-ea"/>
                          <a:cs typeface="+mn-cs"/>
                        </a:rPr>
                        <a:t>).</a:t>
                      </a:r>
                      <a:endParaRPr lang="en-US" sz="1700" kern="1200" dirty="0" smtClean="0">
                        <a:solidFill>
                          <a:schemeClr val="dk1"/>
                        </a:solidFill>
                        <a:effectLst/>
                        <a:latin typeface="+mn-lt"/>
                        <a:ea typeface="+mn-ea"/>
                        <a:cs typeface="+mn-cs"/>
                      </a:endParaRPr>
                    </a:p>
                    <a:p>
                      <a:pPr marL="342900" lvl="0" indent="-342900">
                        <a:buFont typeface="+mj-lt"/>
                        <a:buAutoNum type="arabicPeriod"/>
                      </a:pP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saran </a:t>
                      </a:r>
                      <a:r>
                        <a:rPr lang="en-US" sz="1700" kern="1200" dirty="0" err="1" smtClean="0">
                          <a:solidFill>
                            <a:schemeClr val="dk1"/>
                          </a:solidFill>
                          <a:effectLst/>
                          <a:latin typeface="+mn-lt"/>
                          <a:ea typeface="+mn-ea"/>
                          <a:cs typeface="+mn-cs"/>
                        </a:rPr>
                        <a:t>kepada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Pemerintah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memaksimalkan</a:t>
                      </a:r>
                      <a:r>
                        <a:rPr lang="en-US" sz="1700" kern="1200" dirty="0" smtClean="0">
                          <a:solidFill>
                            <a:schemeClr val="dk1"/>
                          </a:solidFill>
                          <a:effectLst/>
                          <a:latin typeface="+mn-lt"/>
                          <a:ea typeface="+mn-ea"/>
                          <a:cs typeface="+mn-cs"/>
                        </a:rPr>
                        <a:t> 1000 HPK.</a:t>
                      </a:r>
                    </a:p>
                    <a:p>
                      <a:endParaRPr lang="id-ID" sz="1700" baseline="0" dirty="0" smtClean="0"/>
                    </a:p>
                    <a:p>
                      <a:endParaRPr lang="id-ID" sz="17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700" kern="1200" dirty="0" smtClean="0">
                          <a:solidFill>
                            <a:schemeClr val="dk1"/>
                          </a:solidFill>
                          <a:effectLst/>
                          <a:latin typeface="+mn-lt"/>
                          <a:ea typeface="+mn-ea"/>
                          <a:cs typeface="+mn-cs"/>
                        </a:rPr>
                        <a:t>Membuat kebijakan/UU/peraturan</a:t>
                      </a:r>
                      <a:r>
                        <a:rPr lang="id-ID" sz="1700" kern="1200" baseline="0" dirty="0" smtClean="0">
                          <a:solidFill>
                            <a:schemeClr val="dk1"/>
                          </a:solidFill>
                          <a:effectLst/>
                          <a:latin typeface="+mn-lt"/>
                          <a:ea typeface="+mn-ea"/>
                          <a:cs typeface="+mn-cs"/>
                        </a:rPr>
                        <a:t> yang mendukung 1000 Hari Pertama Kehidupan (1000 HPK)</a:t>
                      </a:r>
                      <a:endParaRPr lang="en-US" sz="1700" kern="1200" baseline="0" dirty="0" smtClean="0">
                        <a:solidFill>
                          <a:schemeClr val="dk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Memperkuat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Peraturan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1000 HPK </a:t>
                      </a:r>
                      <a:r>
                        <a:rPr lang="en-US" sz="1700" kern="1200" dirty="0" err="1" smtClean="0">
                          <a:solidFill>
                            <a:schemeClr val="dk1"/>
                          </a:solidFill>
                          <a:effectLst/>
                          <a:latin typeface="+mn-lt"/>
                          <a:ea typeface="+mn-ea"/>
                          <a:cs typeface="+mn-cs"/>
                        </a:rPr>
                        <a:t>serta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turunannya</a:t>
                      </a:r>
                      <a:r>
                        <a:rPr lang="en-US" sz="1700" kern="1200" dirty="0" smtClean="0">
                          <a:solidFill>
                            <a:schemeClr val="dk1"/>
                          </a:solidFill>
                          <a:effectLst/>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Pentingnya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Pemerintah</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b</a:t>
                      </a:r>
                      <a:r>
                        <a:rPr lang="en-US" sz="1700" kern="1200" dirty="0" err="1" smtClean="0">
                          <a:solidFill>
                            <a:schemeClr val="dk1"/>
                          </a:solidFill>
                          <a:effectLst/>
                          <a:latin typeface="+mn-lt"/>
                          <a:ea typeface="+mn-ea"/>
                          <a:cs typeface="+mn-cs"/>
                        </a:rPr>
                        <a:t>ertanggung</a:t>
                      </a:r>
                      <a:r>
                        <a:rPr lang="id-ID" sz="1700" kern="1200" dirty="0" smtClean="0">
                          <a:solidFill>
                            <a:schemeClr val="dk1"/>
                          </a:solidFill>
                          <a:effectLst/>
                          <a:latin typeface="+mn-lt"/>
                          <a:ea typeface="+mn-ea"/>
                          <a:cs typeface="+mn-cs"/>
                        </a:rPr>
                        <a:t>j</a:t>
                      </a:r>
                      <a:r>
                        <a:rPr lang="en-US" sz="1700" kern="1200" dirty="0" err="1" smtClean="0">
                          <a:solidFill>
                            <a:schemeClr val="dk1"/>
                          </a:solidFill>
                          <a:effectLst/>
                          <a:latin typeface="+mn-lt"/>
                          <a:ea typeface="+mn-ea"/>
                          <a:cs typeface="+mn-cs"/>
                        </a:rPr>
                        <a:t>awab</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atas</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k</a:t>
                      </a:r>
                      <a:r>
                        <a:rPr lang="en-US" sz="1700" kern="1200" dirty="0" err="1" smtClean="0">
                          <a:solidFill>
                            <a:schemeClr val="dk1"/>
                          </a:solidFill>
                          <a:effectLst/>
                          <a:latin typeface="+mn-lt"/>
                          <a:ea typeface="+mn-ea"/>
                          <a:cs typeface="+mn-cs"/>
                        </a:rPr>
                        <a:t>esehatan</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mental, </a:t>
                      </a:r>
                      <a:r>
                        <a:rPr lang="en-US" sz="1700" kern="1200" dirty="0" err="1" smtClean="0">
                          <a:solidFill>
                            <a:schemeClr val="dk1"/>
                          </a:solidFill>
                          <a:effectLst/>
                          <a:latin typeface="+mn-lt"/>
                          <a:ea typeface="+mn-ea"/>
                          <a:cs typeface="+mn-cs"/>
                        </a:rPr>
                        <a:t>gizi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vitamin </a:t>
                      </a:r>
                      <a:r>
                        <a:rPr lang="en-US" sz="1700" kern="1200" dirty="0" err="1" smtClean="0">
                          <a:solidFill>
                            <a:schemeClr val="dk1"/>
                          </a:solidFill>
                          <a:effectLst/>
                          <a:latin typeface="+mn-lt"/>
                          <a:ea typeface="+mn-ea"/>
                          <a:cs typeface="+mn-cs"/>
                        </a:rPr>
                        <a:t>ibu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bayi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setelah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melahirkan</a:t>
                      </a:r>
                      <a:r>
                        <a:rPr lang="en-US" sz="1700" kern="1200" dirty="0" smtClean="0">
                          <a:solidFill>
                            <a:schemeClr val="dk1"/>
                          </a:solidFill>
                          <a:effectLst/>
                          <a:latin typeface="+mn-lt"/>
                          <a:ea typeface="+mn-ea"/>
                          <a:cs typeface="+mn-cs"/>
                        </a:rPr>
                        <a: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Edukasi</a:t>
                      </a:r>
                      <a:r>
                        <a:rPr lang="id-ID" sz="1700" kern="1200" baseline="0" dirty="0" smtClean="0">
                          <a:solidFill>
                            <a:schemeClr val="dk1"/>
                          </a:solidFill>
                          <a:effectLst/>
                          <a:latin typeface="+mn-lt"/>
                          <a:ea typeface="+mn-ea"/>
                          <a:cs typeface="+mn-cs"/>
                        </a:rPr>
                        <a:t> masyarakat 1000 Hari Pertama Kehidupan (1000 HPK).</a:t>
                      </a:r>
                      <a:endParaRPr lang="en-US" sz="1700" kern="1200" baseline="0" dirty="0" smtClean="0">
                        <a:solidFill>
                          <a:schemeClr val="dk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Pentingnya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informasi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tentang</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Ibu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Konsultasi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dokter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atau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bidan</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yang </a:t>
                      </a:r>
                      <a:r>
                        <a:rPr lang="en-US" sz="1700" kern="1200" dirty="0" err="1" smtClean="0">
                          <a:solidFill>
                            <a:schemeClr val="dk1"/>
                          </a:solidFill>
                          <a:effectLst/>
                          <a:latin typeface="+mn-lt"/>
                          <a:ea typeface="+mn-ea"/>
                          <a:cs typeface="+mn-cs"/>
                        </a:rPr>
                        <a:t>komp</a:t>
                      </a:r>
                      <a:r>
                        <a:rPr lang="id-ID" sz="1700" kern="1200" dirty="0" smtClean="0">
                          <a:solidFill>
                            <a:schemeClr val="dk1"/>
                          </a:solidFill>
                          <a:effectLst/>
                          <a:latin typeface="+mn-lt"/>
                          <a:ea typeface="+mn-ea"/>
                          <a:cs typeface="+mn-cs"/>
                        </a:rPr>
                        <a:t>e</a:t>
                      </a:r>
                      <a:r>
                        <a:rPr lang="en-US" sz="1700" kern="1200" dirty="0" smtClean="0">
                          <a:solidFill>
                            <a:schemeClr val="dk1"/>
                          </a:solidFill>
                          <a:effectLst/>
                          <a:latin typeface="+mn-lt"/>
                          <a:ea typeface="+mn-ea"/>
                          <a:cs typeface="+mn-cs"/>
                        </a:rPr>
                        <a:t>ten </a:t>
                      </a:r>
                      <a:r>
                        <a:rPr lang="en-US" sz="1700" kern="1200" dirty="0" err="1" smtClean="0">
                          <a:solidFill>
                            <a:schemeClr val="dk1"/>
                          </a:solidFill>
                          <a:effectLst/>
                          <a:latin typeface="+mn-lt"/>
                          <a:ea typeface="+mn-ea"/>
                          <a:cs typeface="+mn-cs"/>
                        </a:rPr>
                        <a:t>terhadap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ibu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bayi</a:t>
                      </a:r>
                      <a:r>
                        <a:rPr lang="en-US" sz="1700" kern="1200" dirty="0" smtClean="0">
                          <a:solidFill>
                            <a:schemeClr val="dk1"/>
                          </a:solidFill>
                          <a:effectLst/>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Menjalankan</a:t>
                      </a:r>
                      <a:r>
                        <a:rPr lang="en-US" sz="1700" kern="1200" dirty="0" smtClean="0">
                          <a:solidFill>
                            <a:schemeClr val="dk1"/>
                          </a:solidFill>
                          <a:effectLst/>
                          <a:latin typeface="+mn-lt"/>
                          <a:ea typeface="+mn-ea"/>
                          <a:cs typeface="+mn-cs"/>
                        </a:rPr>
                        <a:t> Program </a:t>
                      </a:r>
                      <a:r>
                        <a:rPr lang="en-US" sz="1700" kern="1200" dirty="0" err="1" smtClean="0">
                          <a:solidFill>
                            <a:schemeClr val="dk1"/>
                          </a:solidFill>
                          <a:effectLst/>
                          <a:latin typeface="+mn-lt"/>
                          <a:ea typeface="+mn-ea"/>
                          <a:cs typeface="+mn-cs"/>
                        </a:rPr>
                        <a:t>Pemerintah</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terkait</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imunisasi</a:t>
                      </a:r>
                      <a:r>
                        <a:rPr lang="en-US" sz="1700" kern="1200" baseline="0" dirty="0" smtClean="0">
                          <a:solidFill>
                            <a:schemeClr val="dk1"/>
                          </a:solidFill>
                          <a:effectLst/>
                          <a:latin typeface="+mn-lt"/>
                          <a:ea typeface="+mn-ea"/>
                          <a:cs typeface="+mn-cs"/>
                        </a:rPr>
                        <a:t> , MPASI, </a:t>
                      </a:r>
                      <a:r>
                        <a:rPr lang="en-US" sz="1700" kern="1200" baseline="0" dirty="0" err="1" smtClean="0">
                          <a:solidFill>
                            <a:schemeClr val="dk1"/>
                          </a:solidFill>
                          <a:effectLst/>
                          <a:latin typeface="+mn-lt"/>
                          <a:ea typeface="+mn-ea"/>
                          <a:cs typeface="+mn-cs"/>
                        </a:rPr>
                        <a:t>pola</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asuh</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bayi</a:t>
                      </a:r>
                      <a:r>
                        <a:rPr lang="en-US" sz="1700" kern="1200" baseline="0" dirty="0" smtClean="0">
                          <a:solidFill>
                            <a:schemeClr val="dk1"/>
                          </a:solidFill>
                          <a:effectLst/>
                          <a:latin typeface="+mn-lt"/>
                          <a:ea typeface="+mn-ea"/>
                          <a:cs typeface="+mn-cs"/>
                        </a:rPr>
                        <a:t>.</a:t>
                      </a:r>
                      <a:endParaRPr lang="en-US" sz="17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id-ID" sz="1700" kern="1200" baseline="0" dirty="0" smtClean="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baseline="0" dirty="0" smtClean="0">
                        <a:solidFill>
                          <a:schemeClr val="dk1"/>
                        </a:solidFill>
                        <a:effectLst/>
                        <a:latin typeface="+mn-lt"/>
                        <a:ea typeface="+mn-ea"/>
                        <a:cs typeface="+mn-cs"/>
                      </a:endParaRPr>
                    </a:p>
                  </a:txBody>
                  <a:tcPr/>
                </a:tc>
              </a:tr>
            </a:tbl>
          </a:graphicData>
        </a:graphic>
      </p:graphicFrame>
      <p:sp>
        <p:nvSpPr>
          <p:cNvPr id="6" name="Date Placeholder 5"/>
          <p:cNvSpPr>
            <a:spLocks noGrp="1"/>
          </p:cNvSpPr>
          <p:nvPr>
            <p:ph type="dt" sz="half" idx="10"/>
          </p:nvPr>
        </p:nvSpPr>
        <p:spPr/>
        <p:txBody>
          <a:bodyPr/>
          <a:lstStyle/>
          <a:p>
            <a:r>
              <a:rPr lang="en-ID" smtClean="0"/>
              <a:t>25/07/2024</a:t>
            </a:r>
            <a:endParaRPr lang="en-ID"/>
          </a:p>
        </p:txBody>
      </p:sp>
      <p:sp>
        <p:nvSpPr>
          <p:cNvPr id="7" name="Slide Number Placeholder 6"/>
          <p:cNvSpPr>
            <a:spLocks noGrp="1"/>
          </p:cNvSpPr>
          <p:nvPr>
            <p:ph type="sldNum" sz="quarter" idx="12"/>
          </p:nvPr>
        </p:nvSpPr>
        <p:spPr/>
        <p:txBody>
          <a:bodyPr/>
          <a:lstStyle/>
          <a:p>
            <a:fld id="{3119B8AA-864B-4072-B7A9-313F246F49E9}" type="slidenum">
              <a:rPr lang="en-ID" smtClean="0"/>
              <a:t>14</a:t>
            </a:fld>
            <a:endParaRPr lang="en-ID"/>
          </a:p>
        </p:txBody>
      </p:sp>
    </p:spTree>
    <p:extLst>
      <p:ext uri="{BB962C8B-B14F-4D97-AF65-F5344CB8AC3E}">
        <p14:creationId xmlns:p14="http://schemas.microsoft.com/office/powerpoint/2010/main" val="1196992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3515"/>
            <a:ext cx="10515600" cy="1325563"/>
          </a:xfrm>
        </p:spPr>
        <p:txBody>
          <a:bodyPr>
            <a:normAutofit/>
          </a:bodyPr>
          <a:lstStyle/>
          <a:p>
            <a:r>
              <a:rPr lang="id-ID" sz="1800" b="1" dirty="0" smtClean="0"/>
              <a:t>Rekomendasi Strategis </a:t>
            </a:r>
            <a:r>
              <a:rPr lang="id-ID" sz="1800" b="1" dirty="0" smtClean="0"/>
              <a:t>(2.2)</a:t>
            </a:r>
            <a:r>
              <a:rPr lang="en-US" sz="1800" b="1" dirty="0" smtClean="0"/>
              <a:t/>
            </a:r>
            <a:br>
              <a:rPr lang="en-US" sz="1800" b="1" dirty="0" smtClean="0"/>
            </a:br>
            <a:r>
              <a:rPr lang="id-ID" sz="1800" b="1" dirty="0" smtClean="0"/>
              <a:t> </a:t>
            </a:r>
            <a:endParaRPr lang="id-ID" sz="18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03644315"/>
              </p:ext>
            </p:extLst>
          </p:nvPr>
        </p:nvGraphicFramePr>
        <p:xfrm>
          <a:off x="707572" y="971550"/>
          <a:ext cx="10515600" cy="53848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r>
                        <a:rPr lang="id-ID" sz="1700" b="1" dirty="0" smtClean="0">
                          <a:latin typeface="+mn-lt"/>
                        </a:rPr>
                        <a:t>AKSES KESEHATAN</a:t>
                      </a:r>
                      <a:r>
                        <a:rPr lang="id-ID" sz="1700" b="1" baseline="0" dirty="0" smtClean="0">
                          <a:latin typeface="+mn-lt"/>
                        </a:rPr>
                        <a:t> BAGI PEREMPUAN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mn-lt"/>
                        </a:rPr>
                        <a:t>MENGANDUNG DAN MENGASUH ANAK UNTUK OPTIMALISASI PERTUMBUHAN &amp; PERKEMBANGAN PADA PERIODE SERIBU HARI PERTAMA KEHIDUPAN (1000 HPK)</a:t>
                      </a:r>
                    </a:p>
                    <a:p>
                      <a:endParaRPr lang="id-ID" sz="1700" dirty="0"/>
                    </a:p>
                  </a:txBody>
                  <a:tcPr/>
                </a:tc>
                <a:tc>
                  <a:txBody>
                    <a:bodyPr/>
                    <a:lstStyle/>
                    <a:p>
                      <a:pPr marL="358775" marR="0" indent="-358775" algn="l" defTabSz="914400" rtl="0" eaLnBrk="1" fontAlgn="auto" latinLnBrk="0" hangingPunct="1">
                        <a:lnSpc>
                          <a:spcPct val="100000"/>
                        </a:lnSpc>
                        <a:spcBef>
                          <a:spcPts val="0"/>
                        </a:spcBef>
                        <a:spcAft>
                          <a:spcPts val="0"/>
                        </a:spcAft>
                        <a:buClrTx/>
                        <a:buSzTx/>
                        <a:buFontTx/>
                        <a:buAutoNum type="arabicPeriod" startAt="3"/>
                        <a:tabLst/>
                        <a:defRPr/>
                      </a:pPr>
                      <a:r>
                        <a:rPr lang="en-US" sz="1700" baseline="0" dirty="0" err="1" smtClean="0"/>
                        <a:t>Pembahasan</a:t>
                      </a:r>
                      <a:r>
                        <a:rPr lang="en-US" sz="1700" baseline="0" dirty="0" smtClean="0"/>
                        <a:t> di </a:t>
                      </a:r>
                      <a:r>
                        <a:rPr lang="id-ID" sz="1700" baseline="0" dirty="0" smtClean="0"/>
                        <a:t>P</a:t>
                      </a:r>
                      <a:r>
                        <a:rPr lang="en-US" sz="1700" baseline="0" dirty="0" err="1" smtClean="0"/>
                        <a:t>arlemen</a:t>
                      </a:r>
                      <a:r>
                        <a:rPr lang="en-US" sz="1700" baseline="0" dirty="0" smtClean="0"/>
                        <a:t> </a:t>
                      </a:r>
                      <a:r>
                        <a:rPr lang="en-US" sz="1700" baseline="0" dirty="0" err="1" smtClean="0"/>
                        <a:t>serta</a:t>
                      </a:r>
                      <a:r>
                        <a:rPr lang="en-US" sz="1700" baseline="0" dirty="0" smtClean="0"/>
                        <a:t> </a:t>
                      </a:r>
                      <a:r>
                        <a:rPr lang="en-US" sz="1700" baseline="0" dirty="0" err="1" smtClean="0"/>
                        <a:t>mengusulkan</a:t>
                      </a:r>
                      <a:r>
                        <a:rPr lang="en-US" sz="1700" baseline="0" dirty="0" smtClean="0"/>
                        <a:t> </a:t>
                      </a:r>
                      <a:r>
                        <a:rPr lang="en-US" sz="1700" baseline="0" dirty="0" err="1" smtClean="0"/>
                        <a:t>untuk</a:t>
                      </a:r>
                      <a:r>
                        <a:rPr lang="en-US" sz="1700" baseline="0" dirty="0" smtClean="0"/>
                        <a:t> </a:t>
                      </a:r>
                      <a:r>
                        <a:rPr lang="id-ID" sz="1700" baseline="0" dirty="0" smtClean="0"/>
                        <a:t>merevisi UU dan Peraturan yang ada atau membuat </a:t>
                      </a:r>
                      <a:r>
                        <a:rPr lang="en-US" sz="1700" baseline="0" dirty="0" err="1" smtClean="0"/>
                        <a:t>peraturan</a:t>
                      </a:r>
                      <a:r>
                        <a:rPr lang="en-US" sz="1700" baseline="0" dirty="0" smtClean="0"/>
                        <a:t> </a:t>
                      </a:r>
                      <a:r>
                        <a:rPr lang="id-ID" sz="1700" baseline="0" dirty="0" smtClean="0"/>
                        <a:t>baru untuk memastikan perempuan mendapatkan akses kesehatan terkait 1000 Hari Pertama Kehidupan (1000 HPK)</a:t>
                      </a:r>
                      <a:endParaRPr lang="en-US" sz="1700" baseline="0" dirty="0" smtClean="0"/>
                    </a:p>
                    <a:p>
                      <a:pPr marL="358775" marR="0" indent="-358775" algn="l" defTabSz="914400" rtl="0" eaLnBrk="1" fontAlgn="auto" latinLnBrk="0" hangingPunct="1">
                        <a:lnSpc>
                          <a:spcPct val="100000"/>
                        </a:lnSpc>
                        <a:spcBef>
                          <a:spcPts val="0"/>
                        </a:spcBef>
                        <a:spcAft>
                          <a:spcPts val="0"/>
                        </a:spcAft>
                        <a:buClrTx/>
                        <a:buSzTx/>
                        <a:buFontTx/>
                        <a:buAutoNum type="arabicPeriod" startAt="3"/>
                        <a:tabLst/>
                        <a:defRPr/>
                      </a:pPr>
                      <a:r>
                        <a:rPr lang="en-US" sz="1700" baseline="0" dirty="0" err="1" smtClean="0"/>
                        <a:t>Memastikan</a:t>
                      </a:r>
                      <a:r>
                        <a:rPr lang="en-US" sz="1700" baseline="0" dirty="0" smtClean="0"/>
                        <a:t> </a:t>
                      </a:r>
                      <a:r>
                        <a:rPr lang="en-US" sz="1700" baseline="0" dirty="0" err="1" smtClean="0"/>
                        <a:t>pengesahan</a:t>
                      </a:r>
                      <a:r>
                        <a:rPr lang="en-US" sz="1700" baseline="0" dirty="0" smtClean="0"/>
                        <a:t> </a:t>
                      </a:r>
                      <a:r>
                        <a:rPr lang="en-US" sz="1700" baseline="0" dirty="0" err="1" smtClean="0"/>
                        <a:t>Peraturan</a:t>
                      </a:r>
                      <a:r>
                        <a:rPr lang="en-US" sz="1700" baseline="0" dirty="0" smtClean="0"/>
                        <a:t> </a:t>
                      </a:r>
                      <a:r>
                        <a:rPr lang="en-US" sz="1700" baseline="0" dirty="0" err="1" smtClean="0"/>
                        <a:t>terkait</a:t>
                      </a:r>
                      <a:r>
                        <a:rPr lang="en-US" sz="1700" baseline="0" dirty="0" smtClean="0"/>
                        <a:t> 1000 </a:t>
                      </a:r>
                      <a:r>
                        <a:rPr lang="en-US" sz="1700" baseline="0" dirty="0" err="1" smtClean="0"/>
                        <a:t>hari</a:t>
                      </a:r>
                      <a:r>
                        <a:rPr lang="en-US" sz="1700" baseline="0" dirty="0" smtClean="0"/>
                        <a:t> </a:t>
                      </a:r>
                      <a:r>
                        <a:rPr lang="en-US" sz="1700" baseline="0" dirty="0" err="1" smtClean="0"/>
                        <a:t>Pertama</a:t>
                      </a:r>
                      <a:r>
                        <a:rPr lang="en-US" sz="1700" baseline="0" dirty="0" smtClean="0"/>
                        <a:t> </a:t>
                      </a:r>
                      <a:r>
                        <a:rPr lang="en-US" sz="1700" baseline="0" dirty="0" err="1" smtClean="0"/>
                        <a:t>Kehidupan</a:t>
                      </a:r>
                      <a:r>
                        <a:rPr lang="en-US" sz="1700" baseline="0" dirty="0" smtClean="0"/>
                        <a:t> </a:t>
                      </a:r>
                      <a:r>
                        <a:rPr lang="en-US" sz="1700" baseline="0" dirty="0" err="1" smtClean="0"/>
                        <a:t>Berjalan</a:t>
                      </a:r>
                      <a:r>
                        <a:rPr lang="en-US" sz="1700" baseline="0" dirty="0" smtClean="0"/>
                        <a:t> </a:t>
                      </a:r>
                      <a:r>
                        <a:rPr lang="en-US" sz="1700" baseline="0" dirty="0" err="1" smtClean="0"/>
                        <a:t>efektif</a:t>
                      </a:r>
                      <a:r>
                        <a:rPr lang="en-US" sz="1700" baseline="0" dirty="0" smtClean="0"/>
                        <a:t> </a:t>
                      </a:r>
                      <a:r>
                        <a:rPr lang="en-US" sz="1700" baseline="0" dirty="0" err="1" smtClean="0"/>
                        <a:t>dan</a:t>
                      </a:r>
                      <a:r>
                        <a:rPr lang="en-US" sz="1700" baseline="0" dirty="0" smtClean="0"/>
                        <a:t> </a:t>
                      </a:r>
                      <a:r>
                        <a:rPr lang="en-US" sz="1700" baseline="0" dirty="0" err="1" smtClean="0"/>
                        <a:t>efesien</a:t>
                      </a:r>
                      <a:r>
                        <a:rPr lang="en-US" sz="1700" baseline="0" dirty="0" smtClean="0"/>
                        <a:t>.</a:t>
                      </a:r>
                      <a:endParaRPr lang="id-ID" sz="1700" dirty="0" smtClean="0"/>
                    </a:p>
                  </a:txBody>
                  <a:tcPr/>
                </a:tc>
                <a:tc>
                  <a:txBody>
                    <a:bodyPr/>
                    <a:lstStyle/>
                    <a:p>
                      <a:pPr marL="358775" lvl="0" indent="-358775">
                        <a:buAutoNum type="arabicPeriod" startAt="5"/>
                      </a:pP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bantuan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terukur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tepat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sasaran</a:t>
                      </a:r>
                      <a:r>
                        <a:rPr lang="en-US" sz="1700" kern="1200" dirty="0" smtClean="0">
                          <a:solidFill>
                            <a:schemeClr val="dk1"/>
                          </a:solidFill>
                          <a:effectLst/>
                          <a:latin typeface="+mn-lt"/>
                          <a:ea typeface="+mn-ea"/>
                          <a:cs typeface="+mn-cs"/>
                        </a:rPr>
                        <a:t>.</a:t>
                      </a:r>
                    </a:p>
                    <a:p>
                      <a:pPr marL="358775" lvl="0" indent="-358775">
                        <a:buAutoNum type="arabicPeriod" startAt="5"/>
                      </a:pPr>
                      <a:r>
                        <a:rPr lang="en-US" sz="1700" kern="1200" dirty="0" err="1" smtClean="0">
                          <a:solidFill>
                            <a:schemeClr val="dk1"/>
                          </a:solidFill>
                          <a:effectLst/>
                          <a:latin typeface="+mn-lt"/>
                          <a:ea typeface="+mn-ea"/>
                          <a:cs typeface="+mn-cs"/>
                        </a:rPr>
                        <a:t>Mengedukasi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secara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berkala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meningkatkan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kesadaran</a:t>
                      </a:r>
                      <a:r>
                        <a:rPr lang="en-US" sz="1700" kern="1200" dirty="0" smtClean="0">
                          <a:solidFill>
                            <a:schemeClr val="dk1"/>
                          </a:solidFill>
                          <a:effectLst/>
                          <a:latin typeface="+mn-lt"/>
                          <a:ea typeface="+mn-ea"/>
                          <a:cs typeface="+mn-cs"/>
                        </a:rPr>
                        <a:t>. </a:t>
                      </a:r>
                    </a:p>
                    <a:p>
                      <a:pPr marL="358775" lvl="0" indent="-358775">
                        <a:buAutoNum type="arabicPeriod" startAt="5"/>
                      </a:pPr>
                      <a:r>
                        <a:rPr lang="en-US" sz="1700" kern="1200" dirty="0" smtClean="0">
                          <a:solidFill>
                            <a:schemeClr val="dk1"/>
                          </a:solidFill>
                          <a:effectLst/>
                          <a:latin typeface="+mn-lt"/>
                          <a:ea typeface="+mn-ea"/>
                          <a:cs typeface="+mn-cs"/>
                        </a:rPr>
                        <a:t>Me</a:t>
                      </a:r>
                      <a:r>
                        <a:rPr lang="id-ID" sz="1700" kern="1200" dirty="0" smtClean="0">
                          <a:solidFill>
                            <a:schemeClr val="dk1"/>
                          </a:solidFill>
                          <a:effectLst/>
                          <a:latin typeface="+mn-lt"/>
                          <a:ea typeface="+mn-ea"/>
                          <a:cs typeface="+mn-cs"/>
                        </a:rPr>
                        <a:t>ningkatkan</a:t>
                      </a:r>
                      <a:r>
                        <a:rPr lang="id-ID" sz="1700" kern="1200" baseline="0" dirty="0" smtClean="0">
                          <a:solidFill>
                            <a:schemeClr val="dk1"/>
                          </a:solidFill>
                          <a:effectLst/>
                          <a:latin typeface="+mn-lt"/>
                          <a:ea typeface="+mn-ea"/>
                          <a:cs typeface="+mn-cs"/>
                        </a:rPr>
                        <a:t> jumlah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faskes</a:t>
                      </a:r>
                      <a:r>
                        <a:rPr lang="id-ID" sz="1700" kern="1200" dirty="0" smtClean="0">
                          <a:solidFill>
                            <a:schemeClr val="dk1"/>
                          </a:solidFill>
                          <a:effectLst/>
                          <a:latin typeface="+mn-lt"/>
                          <a:ea typeface="+mn-ea"/>
                          <a:cs typeface="+mn-cs"/>
                        </a:rPr>
                        <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klinik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rumah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sakit</a:t>
                      </a:r>
                      <a:r>
                        <a:rPr lang="en-US" sz="1700" kern="1200" dirty="0" smtClean="0">
                          <a:solidFill>
                            <a:schemeClr val="dk1"/>
                          </a:solidFill>
                          <a:effectLst/>
                          <a:latin typeface="+mn-lt"/>
                          <a:ea typeface="+mn-ea"/>
                          <a:cs typeface="+mn-cs"/>
                        </a:rPr>
                        <a:t>.</a:t>
                      </a:r>
                      <a:endParaRPr lang="en-US" sz="1700" kern="1200" dirty="0">
                        <a:solidFill>
                          <a:schemeClr val="dk1"/>
                        </a:solidFill>
                        <a:effectLst/>
                        <a:latin typeface="+mn-lt"/>
                        <a:ea typeface="+mn-ea"/>
                        <a:cs typeface="+mn-cs"/>
                      </a:endParaRPr>
                    </a:p>
                  </a:txBody>
                  <a:tcPr/>
                </a:tc>
                <a:tc>
                  <a:txBody>
                    <a:bodyPr/>
                    <a:lstStyle/>
                    <a:p>
                      <a:pPr lvl="0"/>
                      <a:endParaRPr lang="en-US" sz="1700" kern="1200" dirty="0" smtClean="0">
                        <a:solidFill>
                          <a:schemeClr val="dk1"/>
                        </a:solidFill>
                        <a:effectLst/>
                        <a:latin typeface="+mn-lt"/>
                        <a:ea typeface="+mn-ea"/>
                        <a:cs typeface="+mn-cs"/>
                      </a:endParaRPr>
                    </a:p>
                  </a:txBody>
                  <a:tcPr/>
                </a:tc>
              </a:tr>
            </a:tbl>
          </a:graphicData>
        </a:graphic>
      </p:graphicFrame>
      <p:sp>
        <p:nvSpPr>
          <p:cNvPr id="6" name="Date Placeholder 5"/>
          <p:cNvSpPr>
            <a:spLocks noGrp="1"/>
          </p:cNvSpPr>
          <p:nvPr>
            <p:ph type="dt" sz="half" idx="10"/>
          </p:nvPr>
        </p:nvSpPr>
        <p:spPr/>
        <p:txBody>
          <a:bodyPr/>
          <a:lstStyle/>
          <a:p>
            <a:r>
              <a:rPr lang="en-ID" smtClean="0"/>
              <a:t>25/07/2024</a:t>
            </a:r>
            <a:endParaRPr lang="en-ID"/>
          </a:p>
        </p:txBody>
      </p:sp>
      <p:sp>
        <p:nvSpPr>
          <p:cNvPr id="7" name="Slide Number Placeholder 6"/>
          <p:cNvSpPr>
            <a:spLocks noGrp="1"/>
          </p:cNvSpPr>
          <p:nvPr>
            <p:ph type="sldNum" sz="quarter" idx="12"/>
          </p:nvPr>
        </p:nvSpPr>
        <p:spPr/>
        <p:txBody>
          <a:bodyPr/>
          <a:lstStyle/>
          <a:p>
            <a:fld id="{3119B8AA-864B-4072-B7A9-313F246F49E9}" type="slidenum">
              <a:rPr lang="en-ID" smtClean="0"/>
              <a:t>15</a:t>
            </a:fld>
            <a:endParaRPr lang="en-ID"/>
          </a:p>
        </p:txBody>
      </p:sp>
    </p:spTree>
    <p:extLst>
      <p:ext uri="{BB962C8B-B14F-4D97-AF65-F5344CB8AC3E}">
        <p14:creationId xmlns:p14="http://schemas.microsoft.com/office/powerpoint/2010/main" val="4195431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74955"/>
            <a:ext cx="10515600" cy="1325563"/>
          </a:xfrm>
        </p:spPr>
        <p:txBody>
          <a:bodyPr>
            <a:normAutofit/>
          </a:bodyPr>
          <a:lstStyle/>
          <a:p>
            <a:r>
              <a:rPr lang="id-ID" sz="2000" b="1" dirty="0" smtClean="0"/>
              <a:t>Rekomendasi Strategis (3.1)</a:t>
            </a:r>
            <a:r>
              <a:rPr lang="en-US" sz="2000" b="1" dirty="0" smtClean="0"/>
              <a:t/>
            </a:r>
            <a:br>
              <a:rPr lang="en-US" sz="2000" b="1" dirty="0" smtClean="0"/>
            </a:br>
            <a:r>
              <a:rPr lang="id-ID" sz="2000" b="1" dirty="0"/>
              <a:t>AKSES KESEHATAN MENTAL PEREMPUAN</a:t>
            </a:r>
            <a:br>
              <a:rPr lang="id-ID" sz="2000" b="1" dirty="0"/>
            </a:b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6091753"/>
              </p:ext>
            </p:extLst>
          </p:nvPr>
        </p:nvGraphicFramePr>
        <p:xfrm>
          <a:off x="665116" y="617492"/>
          <a:ext cx="10688684" cy="5909201"/>
        </p:xfrm>
        <a:graphic>
          <a:graphicData uri="http://schemas.openxmlformats.org/drawingml/2006/table">
            <a:tbl>
              <a:tblPr firstRow="1" bandRow="1">
                <a:tableStyleId>{5C22544A-7EE6-4342-B048-85BDC9FD1C3A}</a:tableStyleId>
              </a:tblPr>
              <a:tblGrid>
                <a:gridCol w="2672171"/>
                <a:gridCol w="2672171"/>
                <a:gridCol w="2672171"/>
                <a:gridCol w="2672171"/>
              </a:tblGrid>
              <a:tr h="377081">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5361777">
                <a:tc>
                  <a:txBody>
                    <a:bodyPr/>
                    <a:lstStyle/>
                    <a:p>
                      <a:r>
                        <a:rPr lang="id-ID" sz="1800" b="1" dirty="0" smtClean="0"/>
                        <a:t>AKSES</a:t>
                      </a:r>
                      <a:r>
                        <a:rPr lang="id-ID" sz="1800" b="1" baseline="0" dirty="0" smtClean="0"/>
                        <a:t> KESEHATAN MENTAL PEREMPUAN </a:t>
                      </a:r>
                      <a:endParaRPr lang="id-ID" sz="1700" b="1" dirty="0"/>
                    </a:p>
                  </a:txBody>
                  <a:tcPr/>
                </a:tc>
                <a:tc>
                  <a:txBody>
                    <a:bodyPr/>
                    <a:lstStyle/>
                    <a:p>
                      <a:pPr marL="342900" indent="-342900">
                        <a:buFont typeface="+mj-lt"/>
                        <a:buAutoNum type="arabicPeriod"/>
                      </a:pPr>
                      <a:r>
                        <a:rPr lang="en-US" sz="1700" dirty="0" smtClean="0"/>
                        <a:t>A</a:t>
                      </a:r>
                      <a:r>
                        <a:rPr lang="id-ID" sz="1700" dirty="0" smtClean="0"/>
                        <a:t>dvokasi</a:t>
                      </a:r>
                      <a:r>
                        <a:rPr lang="id-ID" sz="1700" baseline="0" dirty="0" smtClean="0"/>
                        <a:t> pentingnya kesehatan mental untuk mengurangi tingkat kematian akibat bunuh diri terutama di kalangan perempuan muda</a:t>
                      </a:r>
                      <a:endParaRPr lang="en-US" sz="1700" baseline="0" dirty="0" smtClean="0"/>
                    </a:p>
                    <a:p>
                      <a:pPr marL="342900" indent="-342900">
                        <a:buFont typeface="+mj-lt"/>
                        <a:buAutoNum type="arabicPeriod"/>
                      </a:pPr>
                      <a:r>
                        <a:rPr lang="en-US" sz="1700" baseline="0" dirty="0" err="1" smtClean="0"/>
                        <a:t>Kolaborasi</a:t>
                      </a:r>
                      <a:r>
                        <a:rPr lang="en-US" sz="1700" baseline="0" dirty="0" smtClean="0"/>
                        <a:t> </a:t>
                      </a:r>
                      <a:r>
                        <a:rPr lang="en-US" sz="1700" baseline="0" dirty="0" err="1" smtClean="0"/>
                        <a:t>partai</a:t>
                      </a:r>
                      <a:r>
                        <a:rPr lang="en-US" sz="1700" baseline="0" dirty="0" smtClean="0"/>
                        <a:t> di </a:t>
                      </a:r>
                      <a:r>
                        <a:rPr lang="en-US" sz="1700" baseline="0" dirty="0" err="1" smtClean="0"/>
                        <a:t>setiap</a:t>
                      </a:r>
                      <a:r>
                        <a:rPr lang="en-US" sz="1700" baseline="0" dirty="0" smtClean="0"/>
                        <a:t> </a:t>
                      </a:r>
                      <a:r>
                        <a:rPr lang="en-US" sz="1700" baseline="0" dirty="0" err="1" smtClean="0"/>
                        <a:t>tingkatnya</a:t>
                      </a:r>
                      <a:r>
                        <a:rPr lang="en-US" sz="1700" baseline="0" dirty="0" smtClean="0"/>
                        <a:t> </a:t>
                      </a:r>
                      <a:r>
                        <a:rPr lang="en-US" sz="1700" baseline="0" dirty="0" err="1" smtClean="0"/>
                        <a:t>dari</a:t>
                      </a:r>
                      <a:r>
                        <a:rPr lang="en-US" sz="1700" baseline="0" dirty="0" smtClean="0"/>
                        <a:t> </a:t>
                      </a:r>
                      <a:r>
                        <a:rPr lang="en-US" sz="1700" baseline="0" dirty="0" smtClean="0"/>
                        <a:t>DPW</a:t>
                      </a:r>
                      <a:r>
                        <a:rPr lang="id-ID" sz="1700" baseline="0" dirty="0" smtClean="0"/>
                        <a:t>, DPD, </a:t>
                      </a:r>
                      <a:r>
                        <a:rPr lang="en-US" sz="1700" baseline="0" dirty="0" smtClean="0"/>
                        <a:t>DPC </a:t>
                      </a:r>
                      <a:r>
                        <a:rPr lang="en-US" sz="1700" baseline="0" dirty="0" err="1" smtClean="0"/>
                        <a:t>hingga</a:t>
                      </a:r>
                      <a:r>
                        <a:rPr lang="en-US" sz="1700" baseline="0" dirty="0" smtClean="0"/>
                        <a:t> </a:t>
                      </a:r>
                      <a:r>
                        <a:rPr lang="en-US" sz="1700" baseline="0" dirty="0" err="1" smtClean="0"/>
                        <a:t>seluruh</a:t>
                      </a:r>
                      <a:r>
                        <a:rPr lang="en-US" sz="1700" baseline="0" dirty="0" smtClean="0"/>
                        <a:t> </a:t>
                      </a:r>
                      <a:r>
                        <a:rPr lang="en-US" sz="1700" baseline="0" dirty="0" err="1" smtClean="0"/>
                        <a:t>jajaran</a:t>
                      </a:r>
                      <a:r>
                        <a:rPr lang="en-US" sz="1700" baseline="0" dirty="0" smtClean="0"/>
                        <a:t> </a:t>
                      </a:r>
                      <a:r>
                        <a:rPr lang="en-US" sz="1700" baseline="0" dirty="0" err="1" smtClean="0"/>
                        <a:t>Partai</a:t>
                      </a:r>
                      <a:r>
                        <a:rPr lang="en-US" sz="1700" baseline="0" dirty="0" smtClean="0"/>
                        <a:t> </a:t>
                      </a:r>
                      <a:r>
                        <a:rPr lang="en-US" sz="1700" baseline="0" dirty="0" smtClean="0"/>
                        <a:t> </a:t>
                      </a:r>
                      <a:r>
                        <a:rPr lang="en-US" sz="1700" baseline="0" dirty="0" err="1" smtClean="0"/>
                        <a:t>dengan</a:t>
                      </a:r>
                      <a:r>
                        <a:rPr lang="en-US" sz="1700" baseline="0" dirty="0" smtClean="0"/>
                        <a:t> </a:t>
                      </a:r>
                      <a:r>
                        <a:rPr lang="en-US" sz="1700" baseline="0" dirty="0" err="1" smtClean="0"/>
                        <a:t>Psikolog</a:t>
                      </a:r>
                      <a:r>
                        <a:rPr lang="en-US" sz="1700" baseline="0" dirty="0" smtClean="0"/>
                        <a:t> / </a:t>
                      </a:r>
                      <a:r>
                        <a:rPr lang="en-US" sz="1700" baseline="0" dirty="0" err="1" smtClean="0"/>
                        <a:t>Psikiater</a:t>
                      </a:r>
                      <a:r>
                        <a:rPr lang="en-US" sz="1700" baseline="0" dirty="0" smtClean="0"/>
                        <a:t>. </a:t>
                      </a:r>
                    </a:p>
                    <a:p>
                      <a:pPr marL="342900" indent="-342900">
                        <a:buFont typeface="+mj-lt"/>
                        <a:buAutoNum type="arabicPeriod"/>
                      </a:pPr>
                      <a:r>
                        <a:rPr lang="en-US" sz="1700" baseline="0" dirty="0" err="1" smtClean="0"/>
                        <a:t>Mengusulkan</a:t>
                      </a:r>
                      <a:r>
                        <a:rPr lang="en-US" sz="1700" baseline="0" dirty="0" smtClean="0"/>
                        <a:t> </a:t>
                      </a:r>
                      <a:r>
                        <a:rPr lang="en-US" sz="1700" baseline="0" dirty="0" err="1" smtClean="0"/>
                        <a:t>Pembentukan</a:t>
                      </a:r>
                      <a:r>
                        <a:rPr lang="en-US" sz="1700" baseline="0" dirty="0" smtClean="0"/>
                        <a:t> </a:t>
                      </a:r>
                      <a:r>
                        <a:rPr lang="en-US" sz="1700" baseline="0" dirty="0" err="1" smtClean="0"/>
                        <a:t>Peraturan</a:t>
                      </a:r>
                      <a:r>
                        <a:rPr lang="en-US" sz="1700" baseline="0" dirty="0" smtClean="0"/>
                        <a:t> </a:t>
                      </a:r>
                      <a:r>
                        <a:rPr lang="en-US" sz="1700" baseline="0" dirty="0" err="1" smtClean="0"/>
                        <a:t>Perundang</a:t>
                      </a:r>
                      <a:r>
                        <a:rPr lang="en-US" sz="1700" baseline="0" dirty="0" smtClean="0"/>
                        <a:t> – </a:t>
                      </a:r>
                      <a:r>
                        <a:rPr lang="en-US" sz="1700" baseline="0" dirty="0" err="1" smtClean="0"/>
                        <a:t>undangan</a:t>
                      </a:r>
                      <a:r>
                        <a:rPr lang="en-US" sz="1700" baseline="0" dirty="0" smtClean="0"/>
                        <a:t> </a:t>
                      </a:r>
                      <a:r>
                        <a:rPr lang="en-US" sz="1700" baseline="0" dirty="0" err="1" smtClean="0"/>
                        <a:t>terkait</a:t>
                      </a:r>
                      <a:r>
                        <a:rPr lang="en-US" sz="1700" baseline="0" dirty="0" smtClean="0"/>
                        <a:t> </a:t>
                      </a:r>
                      <a:r>
                        <a:rPr lang="en-US" sz="1700" baseline="0" dirty="0" err="1" smtClean="0"/>
                        <a:t>dengan</a:t>
                      </a:r>
                      <a:r>
                        <a:rPr lang="en-US" sz="1700" baseline="0" dirty="0" smtClean="0"/>
                        <a:t> </a:t>
                      </a:r>
                      <a:r>
                        <a:rPr lang="en-US" sz="1700" baseline="0" dirty="0" err="1" smtClean="0"/>
                        <a:t>Kesehatan</a:t>
                      </a:r>
                      <a:r>
                        <a:rPr lang="id-ID" sz="1700" baseline="0" dirty="0" smtClean="0"/>
                        <a:t> Mental/Jiwa.</a:t>
                      </a:r>
                      <a:endParaRPr lang="id-ID" sz="17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err="1" smtClean="0">
                          <a:solidFill>
                            <a:schemeClr val="dk1"/>
                          </a:solidFill>
                          <a:effectLst/>
                          <a:latin typeface="+mn-lt"/>
                          <a:ea typeface="+mn-ea"/>
                          <a:cs typeface="+mn-cs"/>
                        </a:rPr>
                        <a:t>Upaya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perbaikan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kebijakan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 </a:t>
                      </a:r>
                      <a:r>
                        <a:rPr lang="en-US" sz="1700" kern="1200" dirty="0" err="1" smtClean="0">
                          <a:solidFill>
                            <a:schemeClr val="dk1"/>
                          </a:solidFill>
                          <a:effectLst/>
                          <a:latin typeface="+mn-lt"/>
                          <a:ea typeface="+mn-ea"/>
                          <a:cs typeface="+mn-cs"/>
                        </a:rPr>
                        <a:t>perempuan</a:t>
                      </a:r>
                      <a:r>
                        <a:rPr lang="id-ID" sz="1700" kern="1200" dirty="0" smtClean="0">
                          <a:solidFill>
                            <a:schemeClr val="dk1"/>
                          </a:solidFill>
                          <a:effectLst/>
                          <a:latin typeface="+mn-lt"/>
                          <a:ea typeface="+mn-ea"/>
                          <a:cs typeface="+mn-cs"/>
                        </a:rPr>
                        <a:t> meliputi kebijakan yang sensitif terhadap gender, pencegahan kekerasan terhadap perempuan, pemberdayaan perempuan melalui ekonomi, kebijakan dimana perempuan menjadi fokus perencanaan kebijakan dan implementasi layanan kesehatan mental, layanan kesehatan formal yang lebih baik dan terus menerus dievaluasi.</a:t>
                      </a:r>
                    </a:p>
                    <a:p>
                      <a:endParaRPr lang="id-ID" sz="17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600" kern="1200" dirty="0" smtClean="0">
                          <a:solidFill>
                            <a:schemeClr val="dk1"/>
                          </a:solidFill>
                          <a:effectLst/>
                          <a:latin typeface="+mn-lt"/>
                          <a:ea typeface="+mn-ea"/>
                          <a:cs typeface="+mn-cs"/>
                        </a:rPr>
                        <a:t>Mengurangi</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ketimpangan</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antara</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kebutuhan</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dan</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ketersediaan</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layanan</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kesehatan</a:t>
                      </a:r>
                      <a:r>
                        <a:rPr lang="en-US" sz="1600" kern="1200" dirty="0" smtClean="0">
                          <a:solidFill>
                            <a:schemeClr val="dk1"/>
                          </a:solidFill>
                          <a:effectLst/>
                          <a:latin typeface="+mn-lt"/>
                          <a:ea typeface="+mn-ea"/>
                          <a:cs typeface="+mn-cs"/>
                        </a:rPr>
                        <a:t> mental</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kern="1200" dirty="0" err="1" smtClean="0">
                          <a:solidFill>
                            <a:schemeClr val="dk1"/>
                          </a:solidFill>
                          <a:effectLst/>
                          <a:latin typeface="+mn-lt"/>
                          <a:ea typeface="+mn-ea"/>
                          <a:cs typeface="+mn-cs"/>
                        </a:rPr>
                        <a:t>Promosi</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kesehatan</a:t>
                      </a:r>
                      <a:r>
                        <a:rPr lang="en-US" sz="1600" kern="1200" dirty="0" smtClean="0">
                          <a:solidFill>
                            <a:schemeClr val="dk1"/>
                          </a:solidFill>
                          <a:effectLst/>
                          <a:latin typeface="+mn-lt"/>
                          <a:ea typeface="+mn-ea"/>
                          <a:cs typeface="+mn-cs"/>
                        </a:rPr>
                        <a:t> mental </a:t>
                      </a:r>
                      <a:r>
                        <a:rPr lang="en-US" sz="1600" kern="1200" dirty="0" err="1" smtClean="0">
                          <a:solidFill>
                            <a:schemeClr val="dk1"/>
                          </a:solidFill>
                          <a:effectLst/>
                          <a:latin typeface="+mn-lt"/>
                          <a:ea typeface="+mn-ea"/>
                          <a:cs typeface="+mn-cs"/>
                        </a:rPr>
                        <a:t>menjadi</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fokus</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utama</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dalam</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berbagai</a:t>
                      </a:r>
                      <a:r>
                        <a:rPr lang="en-US" sz="1600" kern="1200" dirty="0" smtClean="0">
                          <a:solidFill>
                            <a:schemeClr val="dk1"/>
                          </a:solidFill>
                          <a:effectLst/>
                          <a:latin typeface="+mn-lt"/>
                          <a:ea typeface="+mn-ea"/>
                          <a:cs typeface="+mn-cs"/>
                        </a:rPr>
                        <a:t> program </a:t>
                      </a:r>
                      <a:r>
                        <a:rPr lang="en-US" sz="1600" kern="1200" dirty="0" err="1" smtClean="0">
                          <a:solidFill>
                            <a:schemeClr val="dk1"/>
                          </a:solidFill>
                          <a:effectLst/>
                          <a:latin typeface="+mn-lt"/>
                          <a:ea typeface="+mn-ea"/>
                          <a:cs typeface="+mn-cs"/>
                        </a:rPr>
                        <a:t>kesehatan</a:t>
                      </a:r>
                      <a:r>
                        <a:rPr lang="en-US" sz="1600" kern="1200" dirty="0" smtClean="0">
                          <a:solidFill>
                            <a:schemeClr val="dk1"/>
                          </a:solidFill>
                          <a:effectLst/>
                          <a:latin typeface="+mn-lt"/>
                          <a:ea typeface="+mn-ea"/>
                          <a:cs typeface="+mn-cs"/>
                        </a:rPr>
                        <a:t> mental</a:t>
                      </a:r>
                      <a:endParaRPr lang="id-ID" sz="1600" kern="1200" dirty="0" smtClean="0">
                        <a:solidFill>
                          <a:schemeClr val="dk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kern="1200" dirty="0" err="1" smtClean="0">
                          <a:solidFill>
                            <a:schemeClr val="dk1"/>
                          </a:solidFill>
                          <a:effectLst/>
                          <a:latin typeface="+mn-lt"/>
                          <a:ea typeface="+mn-ea"/>
                          <a:cs typeface="+mn-cs"/>
                        </a:rPr>
                        <a:t>Prioritas</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perawatan</a:t>
                      </a:r>
                      <a:r>
                        <a:rPr lang="en-US" sz="1600" b="1"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berbasis</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Komunitas</a:t>
                      </a:r>
                      <a:r>
                        <a:rPr lang="en-US" sz="1600" kern="1200" dirty="0" smtClean="0">
                          <a:solidFill>
                            <a:schemeClr val="dk1"/>
                          </a:solidFill>
                          <a:effectLst/>
                          <a:latin typeface="+mn-lt"/>
                          <a:ea typeface="+mn-ea"/>
                          <a:cs typeface="+mn-cs"/>
                        </a:rPr>
                        <a:t> (Community Based Care)</a:t>
                      </a:r>
                      <a:r>
                        <a:rPr lang="id-ID" sz="1600" kern="1200" dirty="0" smtClean="0">
                          <a:solidFill>
                            <a:schemeClr val="dk1"/>
                          </a:solidFill>
                          <a:effectLst/>
                          <a:latin typeface="+mn-lt"/>
                          <a:ea typeface="+mn-ea"/>
                          <a:cs typeface="+mn-cs"/>
                        </a:rPr>
                        <a:t>, </a:t>
                      </a:r>
                      <a:r>
                        <a:rPr lang="en-US" sz="1600" i="1" kern="1200" dirty="0" smtClean="0">
                          <a:solidFill>
                            <a:schemeClr val="dk1"/>
                          </a:solidFill>
                          <a:effectLst/>
                          <a:latin typeface="+mn-lt"/>
                          <a:ea typeface="+mn-ea"/>
                          <a:cs typeface="+mn-cs"/>
                        </a:rPr>
                        <a:t>Human-centric</a:t>
                      </a:r>
                      <a:r>
                        <a:rPr lang="id-ID" sz="1600" i="1"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sensitif</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terhadap</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budaya</a:t>
                      </a:r>
                      <a:r>
                        <a:rPr lang="id-ID" sz="1600" kern="1200" dirty="0" smtClean="0">
                          <a:solidFill>
                            <a:schemeClr val="dk1"/>
                          </a:solidFill>
                          <a:effectLst/>
                          <a:latin typeface="+mn-lt"/>
                          <a:ea typeface="+mn-ea"/>
                          <a:cs typeface="+mn-cs"/>
                        </a:rPr>
                        <a:t> dan meng</a:t>
                      </a:r>
                      <a:r>
                        <a:rPr lang="en-US" sz="1600" kern="1200" dirty="0" err="1" smtClean="0">
                          <a:solidFill>
                            <a:schemeClr val="dk1"/>
                          </a:solidFill>
                          <a:effectLst/>
                          <a:latin typeface="+mn-lt"/>
                          <a:ea typeface="+mn-ea"/>
                          <a:cs typeface="+mn-cs"/>
                        </a:rPr>
                        <a:t>enali</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kebutuhan</a:t>
                      </a:r>
                      <a:r>
                        <a:rPr lang="en-US" sz="1600" kern="1200" dirty="0" smtClean="0">
                          <a:solidFill>
                            <a:schemeClr val="dk1"/>
                          </a:solidFill>
                          <a:effectLst/>
                          <a:latin typeface="+mn-lt"/>
                          <a:ea typeface="+mn-ea"/>
                          <a:cs typeface="+mn-cs"/>
                        </a:rPr>
                        <a:t> </a:t>
                      </a:r>
                      <a:r>
                        <a:rPr lang="id-ID"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perempuan</a:t>
                      </a:r>
                      <a:r>
                        <a:rPr lang="en-US" sz="1600" kern="1200" dirty="0" smtClean="0">
                          <a:solidFill>
                            <a:schemeClr val="dk1"/>
                          </a:solidFill>
                          <a:effectLst/>
                          <a:latin typeface="+mn-lt"/>
                          <a:ea typeface="+mn-ea"/>
                          <a:cs typeface="+mn-cs"/>
                        </a:rPr>
                        <a:t>.</a:t>
                      </a:r>
                      <a:endParaRPr lang="id-ID" sz="16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dirty="0" smtClean="0">
                        <a:solidFill>
                          <a:schemeClr val="dk1"/>
                        </a:solidFill>
                        <a:effectLst/>
                        <a:latin typeface="+mn-lt"/>
                        <a:ea typeface="+mn-ea"/>
                        <a:cs typeface="+mn-cs"/>
                      </a:endParaRPr>
                    </a:p>
                    <a:p>
                      <a:endParaRPr lang="id-ID" sz="170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16</a:t>
            </a:fld>
            <a:endParaRPr lang="en-ID"/>
          </a:p>
        </p:txBody>
      </p:sp>
    </p:spTree>
    <p:extLst>
      <p:ext uri="{BB962C8B-B14F-4D97-AF65-F5344CB8AC3E}">
        <p14:creationId xmlns:p14="http://schemas.microsoft.com/office/powerpoint/2010/main" val="10425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10515600" cy="1325563"/>
          </a:xfrm>
        </p:spPr>
        <p:txBody>
          <a:bodyPr>
            <a:normAutofit/>
          </a:bodyPr>
          <a:lstStyle/>
          <a:p>
            <a:r>
              <a:rPr lang="id-ID" sz="2000" b="1" dirty="0" smtClean="0"/>
              <a:t>Rekomendasi Strategis </a:t>
            </a:r>
            <a:r>
              <a:rPr lang="id-ID" sz="2000" b="1" dirty="0" smtClean="0"/>
              <a:t>(</a:t>
            </a:r>
            <a:r>
              <a:rPr lang="id-ID" sz="2000" b="1" dirty="0" smtClean="0"/>
              <a:t>3.2)</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401325"/>
              </p:ext>
            </p:extLst>
          </p:nvPr>
        </p:nvGraphicFramePr>
        <p:xfrm>
          <a:off x="960120" y="1016000"/>
          <a:ext cx="10515600" cy="5902960"/>
        </p:xfrm>
        <a:graphic>
          <a:graphicData uri="http://schemas.openxmlformats.org/drawingml/2006/table">
            <a:tbl>
              <a:tblPr firstRow="1" bandRow="1">
                <a:tableStyleId>{5C22544A-7EE6-4342-B048-85BDC9FD1C3A}</a:tableStyleId>
              </a:tblPr>
              <a:tblGrid>
                <a:gridCol w="2468880"/>
                <a:gridCol w="2579914"/>
                <a:gridCol w="2837906"/>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4831080">
                <a:tc>
                  <a:txBody>
                    <a:bodyPr/>
                    <a:lstStyle/>
                    <a:p>
                      <a:r>
                        <a:rPr lang="id-ID" sz="1700" b="1" dirty="0" smtClean="0"/>
                        <a:t>AKSES</a:t>
                      </a:r>
                      <a:r>
                        <a:rPr lang="id-ID" sz="1700" b="1" baseline="0" dirty="0" smtClean="0"/>
                        <a:t> KESEHATAN MENTAL PEREMPUAN</a:t>
                      </a:r>
                      <a:endParaRPr lang="id-ID" sz="1700" b="1" dirty="0"/>
                    </a:p>
                  </a:txBody>
                  <a:tcPr/>
                </a:tc>
                <a:tc>
                  <a:txBody>
                    <a:bodyPr/>
                    <a:lstStyle/>
                    <a:p>
                      <a:pPr marL="358775" marR="0" indent="-358775" algn="l" defTabSz="914400" rtl="0" eaLnBrk="1" fontAlgn="auto" latinLnBrk="0" hangingPunct="1">
                        <a:lnSpc>
                          <a:spcPct val="100000"/>
                        </a:lnSpc>
                        <a:spcBef>
                          <a:spcPts val="0"/>
                        </a:spcBef>
                        <a:spcAft>
                          <a:spcPts val="0"/>
                        </a:spcAft>
                        <a:buClrTx/>
                        <a:buSzTx/>
                        <a:buFontTx/>
                        <a:buAutoNum type="arabicPeriod" startAt="4"/>
                        <a:tabLst/>
                        <a:defRPr/>
                      </a:pPr>
                      <a:r>
                        <a:rPr lang="id-ID" sz="1700" baseline="0" dirty="0" smtClean="0"/>
                        <a:t>Mengecek dan bila perlu merevisi UU dan Peraturan yang ada atau membuat yang baru untuk memastikan perempuan mendapatkan akses kesehatan mental</a:t>
                      </a:r>
                      <a:endParaRPr lang="en-US" sz="17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id-ID" sz="1700" dirty="0" smtClean="0"/>
                    </a:p>
                    <a:p>
                      <a:endParaRPr lang="id-ID" sz="1700" dirty="0"/>
                    </a:p>
                  </a:txBody>
                  <a:tcPr/>
                </a:tc>
                <a:tc>
                  <a:txBody>
                    <a:bodyPr/>
                    <a:lstStyle/>
                    <a:p>
                      <a:pPr marL="358775" lvl="0" indent="-358775">
                        <a:buAutoNum type="arabicPeriod" startAt="2"/>
                      </a:pPr>
                      <a:r>
                        <a:rPr lang="en-US" sz="1700" kern="1200" dirty="0" err="1" smtClean="0">
                          <a:solidFill>
                            <a:schemeClr val="dk1"/>
                          </a:solidFill>
                          <a:effectLst/>
                          <a:latin typeface="+mn-lt"/>
                          <a:ea typeface="+mn-ea"/>
                          <a:cs typeface="+mn-cs"/>
                        </a:rPr>
                        <a:t>Investasi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finansial</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layanan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a:t>
                      </a:r>
                    </a:p>
                    <a:p>
                      <a:pPr marL="358775" lvl="0" indent="-358775">
                        <a:buAutoNum type="arabicPeriod" startAt="2"/>
                      </a:pPr>
                      <a:r>
                        <a:rPr lang="en-US" sz="1700" kern="1200" dirty="0" err="1" smtClean="0">
                          <a:solidFill>
                            <a:schemeClr val="dk1"/>
                          </a:solidFill>
                          <a:effectLst/>
                          <a:latin typeface="+mn-lt"/>
                          <a:ea typeface="+mn-ea"/>
                          <a:cs typeface="+mn-cs"/>
                        </a:rPr>
                        <a:t>Peningkatan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kualitas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layanan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a:t>
                      </a:r>
                    </a:p>
                    <a:p>
                      <a:pPr marL="358775" lvl="0" indent="-358775">
                        <a:buAutoNum type="arabicPeriod" startAt="2"/>
                      </a:pPr>
                      <a:r>
                        <a:rPr lang="en-US" sz="1700" kern="1200" dirty="0" err="1" smtClean="0">
                          <a:solidFill>
                            <a:schemeClr val="dk1"/>
                          </a:solidFill>
                          <a:effectLst/>
                          <a:latin typeface="+mn-lt"/>
                          <a:ea typeface="+mn-ea"/>
                          <a:cs typeface="+mn-cs"/>
                        </a:rPr>
                        <a:t>Meningkatkan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jumlah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kualitas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pelatihan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 </a:t>
                      </a:r>
                      <a:r>
                        <a:rPr lang="en-US" sz="1700" kern="1200" dirty="0" err="1" smtClean="0">
                          <a:solidFill>
                            <a:schemeClr val="dk1"/>
                          </a:solidFill>
                          <a:effectLst/>
                          <a:latin typeface="+mn-lt"/>
                          <a:ea typeface="+mn-ea"/>
                          <a:cs typeface="+mn-cs"/>
                        </a:rPr>
                        <a:t>bagi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id-ID" sz="1700" kern="1200" dirty="0" smtClean="0">
                          <a:solidFill>
                            <a:schemeClr val="dk1"/>
                          </a:solidFill>
                          <a:effectLst/>
                          <a:latin typeface="+mn-lt"/>
                          <a:ea typeface="+mn-ea"/>
                          <a:cs typeface="+mn-cs"/>
                        </a:rPr>
                        <a:t>.</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Tenaga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yang</a:t>
                      </a:r>
                      <a:r>
                        <a:rPr lang="id-ID" sz="1700" kern="1200" dirty="0" smtClean="0">
                          <a:solidFill>
                            <a:schemeClr val="dk1"/>
                          </a:solidFill>
                          <a:effectLst/>
                          <a:latin typeface="+mn-lt"/>
                          <a:ea typeface="+mn-ea"/>
                          <a:cs typeface="+mn-cs"/>
                        </a:rPr>
                        <a:t> 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dibekali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kemampuan</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memada</a:t>
                      </a:r>
                      <a:r>
                        <a:rPr lang="id-ID" sz="1700" kern="1200" baseline="0" dirty="0" smtClean="0">
                          <a:solidFill>
                            <a:schemeClr val="dk1"/>
                          </a:solidFill>
                          <a:effectLst/>
                          <a:latin typeface="+mn-lt"/>
                          <a:ea typeface="+mn-ea"/>
                          <a:cs typeface="+mn-cs"/>
                        </a:rPr>
                        <a:t>i, agar bisa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intervensi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 primer</a:t>
                      </a:r>
                      <a:endParaRPr lang="id-ID" sz="1700" kern="1200" dirty="0" smtClean="0">
                        <a:solidFill>
                          <a:schemeClr val="dk1"/>
                        </a:solidFill>
                        <a:effectLst/>
                        <a:latin typeface="+mn-lt"/>
                        <a:ea typeface="+mn-ea"/>
                        <a:cs typeface="+mn-cs"/>
                      </a:endParaRPr>
                    </a:p>
                    <a:p>
                      <a:endParaRPr lang="id-ID" sz="1700" dirty="0"/>
                    </a:p>
                  </a:txBody>
                  <a:tcPr/>
                </a:tc>
                <a:tc>
                  <a:txBody>
                    <a:bodyPr/>
                    <a:lstStyle/>
                    <a:p>
                      <a:pPr marL="358775" lvl="0" indent="-358775"/>
                      <a:r>
                        <a:rPr lang="en-US" sz="1700" kern="1200" dirty="0" smtClean="0">
                          <a:solidFill>
                            <a:schemeClr val="dk1"/>
                          </a:solidFill>
                          <a:effectLst/>
                          <a:latin typeface="+mn-lt"/>
                          <a:ea typeface="+mn-ea"/>
                          <a:cs typeface="+mn-cs"/>
                        </a:rPr>
                        <a:t> 4.</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Pentingnya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informasi</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t</a:t>
                      </a:r>
                      <a:r>
                        <a:rPr lang="id-ID" sz="1700" kern="1200" dirty="0" smtClean="0">
                          <a:solidFill>
                            <a:schemeClr val="dk1"/>
                          </a:solidFill>
                          <a:effectLst/>
                          <a:latin typeface="+mn-lt"/>
                          <a:ea typeface="+mn-ea"/>
                          <a:cs typeface="+mn-cs"/>
                        </a:rPr>
                        <a:t>entang</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penyuluhan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kekerasan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rumah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tangga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sebagai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pemicu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masalah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a:t>
                      </a:r>
                    </a:p>
                    <a:p>
                      <a:pPr marL="358775" lvl="0" indent="-358775">
                        <a:buAutoNum type="arabicPeriod" startAt="5"/>
                      </a:pPr>
                      <a:r>
                        <a:rPr lang="en-US" sz="1700" kern="1200" dirty="0" err="1" smtClean="0">
                          <a:solidFill>
                            <a:schemeClr val="dk1"/>
                          </a:solidFill>
                          <a:effectLst/>
                          <a:latin typeface="+mn-lt"/>
                          <a:ea typeface="+mn-ea"/>
                          <a:cs typeface="+mn-cs"/>
                        </a:rPr>
                        <a:t>Pentingnya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informasi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Peny</a:t>
                      </a:r>
                      <a:r>
                        <a:rPr lang="id-ID" sz="1700" kern="1200" dirty="0" smtClean="0">
                          <a:solidFill>
                            <a:schemeClr val="dk1"/>
                          </a:solidFill>
                          <a:effectLst/>
                          <a:latin typeface="+mn-lt"/>
                          <a:ea typeface="+mn-ea"/>
                          <a:cs typeface="+mn-cs"/>
                        </a:rPr>
                        <a:t>ulu</a:t>
                      </a:r>
                      <a:r>
                        <a:rPr lang="en-US" sz="1700" kern="1200" dirty="0" err="1" smtClean="0">
                          <a:solidFill>
                            <a:schemeClr val="dk1"/>
                          </a:solidFill>
                          <a:effectLst/>
                          <a:latin typeface="+mn-lt"/>
                          <a:ea typeface="+mn-ea"/>
                          <a:cs typeface="+mn-cs"/>
                        </a:rPr>
                        <a:t>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promotif</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preventif</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t</a:t>
                      </a:r>
                      <a:r>
                        <a:rPr lang="id-ID" sz="1700" kern="1200" dirty="0" smtClean="0">
                          <a:solidFill>
                            <a:schemeClr val="dk1"/>
                          </a:solidFill>
                          <a:effectLst/>
                          <a:latin typeface="+mn-lt"/>
                          <a:ea typeface="+mn-ea"/>
                          <a:cs typeface="+mn-cs"/>
                        </a:rPr>
                        <a:t>entang</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 </a:t>
                      </a:r>
                      <a:r>
                        <a:rPr lang="en-US" sz="1700" kern="1200" dirty="0" err="1" smtClean="0">
                          <a:solidFill>
                            <a:schemeClr val="dk1"/>
                          </a:solidFill>
                          <a:effectLst/>
                          <a:latin typeface="+mn-lt"/>
                          <a:ea typeface="+mn-ea"/>
                          <a:cs typeface="+mn-cs"/>
                        </a:rPr>
                        <a:t>perempuan</a:t>
                      </a:r>
                      <a:r>
                        <a:rPr lang="en-US" sz="1700" kern="1200" dirty="0" smtClean="0">
                          <a:solidFill>
                            <a:schemeClr val="dk1"/>
                          </a:solidFill>
                          <a:effectLst/>
                          <a:latin typeface="+mn-lt"/>
                          <a:ea typeface="+mn-ea"/>
                          <a:cs typeface="+mn-cs"/>
                        </a:rPr>
                        <a:t>.</a:t>
                      </a:r>
                    </a:p>
                    <a:p>
                      <a:pPr marL="358775" lvl="0" indent="-358775">
                        <a:buAutoNum type="arabicPeriod" startAt="5"/>
                      </a:pPr>
                      <a:r>
                        <a:rPr lang="en-US" sz="1700" kern="1200" dirty="0" err="1" smtClean="0">
                          <a:solidFill>
                            <a:schemeClr val="dk1"/>
                          </a:solidFill>
                          <a:effectLst/>
                          <a:latin typeface="+mn-lt"/>
                          <a:ea typeface="+mn-ea"/>
                          <a:cs typeface="+mn-cs"/>
                        </a:rPr>
                        <a:t>Pentingnya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informasi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perawatan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berbasis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Komunitas</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a:t>
                      </a:r>
                    </a:p>
                    <a:p>
                      <a:pPr lvl="0"/>
                      <a:r>
                        <a:rPr lang="en-US" sz="1700" kern="1200" dirty="0" smtClean="0">
                          <a:solidFill>
                            <a:schemeClr val="dk1"/>
                          </a:solidFill>
                          <a:effectLst/>
                          <a:latin typeface="+mn-lt"/>
                          <a:ea typeface="+mn-ea"/>
                          <a:cs typeface="+mn-cs"/>
                        </a:rPr>
                        <a:t> </a:t>
                      </a:r>
                      <a:endParaRPr lang="id-ID" sz="17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dirty="0" smtClean="0">
                        <a:solidFill>
                          <a:schemeClr val="dk1"/>
                        </a:solidFill>
                        <a:effectLst/>
                        <a:latin typeface="+mn-lt"/>
                        <a:ea typeface="+mn-ea"/>
                        <a:cs typeface="+mn-cs"/>
                      </a:endParaRPr>
                    </a:p>
                    <a:p>
                      <a:pPr lvl="0"/>
                      <a:endParaRPr lang="id-ID" sz="1700" kern="1200" dirty="0" smtClean="0">
                        <a:solidFill>
                          <a:schemeClr val="dk1"/>
                        </a:solidFill>
                        <a:effectLst/>
                        <a:latin typeface="+mn-lt"/>
                        <a:ea typeface="+mn-ea"/>
                        <a:cs typeface="+mn-cs"/>
                      </a:endParaRPr>
                    </a:p>
                    <a:p>
                      <a:endParaRPr lang="id-ID" sz="170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17</a:t>
            </a:fld>
            <a:endParaRPr lang="en-ID"/>
          </a:p>
        </p:txBody>
      </p:sp>
    </p:spTree>
    <p:extLst>
      <p:ext uri="{BB962C8B-B14F-4D97-AF65-F5344CB8AC3E}">
        <p14:creationId xmlns:p14="http://schemas.microsoft.com/office/powerpoint/2010/main" val="1134055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
            <a:ext cx="9806940" cy="751114"/>
          </a:xfrm>
        </p:spPr>
        <p:txBody>
          <a:bodyPr>
            <a:normAutofit/>
          </a:bodyPr>
          <a:lstStyle/>
          <a:p>
            <a:r>
              <a:rPr lang="id-ID" sz="2000" b="1" dirty="0" smtClean="0"/>
              <a:t>Rekomendasi Strategis </a:t>
            </a:r>
            <a:r>
              <a:rPr lang="id-ID" sz="2000" b="1" dirty="0" smtClean="0"/>
              <a:t>(</a:t>
            </a:r>
            <a:r>
              <a:rPr lang="id-ID" sz="2000" b="1" dirty="0" smtClean="0"/>
              <a:t>3.3)</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5973286"/>
              </p:ext>
            </p:extLst>
          </p:nvPr>
        </p:nvGraphicFramePr>
        <p:xfrm>
          <a:off x="960120" y="1016000"/>
          <a:ext cx="10515600" cy="5643880"/>
        </p:xfrm>
        <a:graphic>
          <a:graphicData uri="http://schemas.openxmlformats.org/drawingml/2006/table">
            <a:tbl>
              <a:tblPr firstRow="1" bandRow="1">
                <a:tableStyleId>{5C22544A-7EE6-4342-B048-85BDC9FD1C3A}</a:tableStyleId>
              </a:tblPr>
              <a:tblGrid>
                <a:gridCol w="2501537"/>
                <a:gridCol w="2579914"/>
                <a:gridCol w="2805249"/>
                <a:gridCol w="2628900"/>
              </a:tblGrid>
              <a:tr h="370840">
                <a:tc>
                  <a:txBody>
                    <a:bodyPr/>
                    <a:lstStyle/>
                    <a:p>
                      <a:r>
                        <a:rPr lang="id-ID" sz="1700" b="0" dirty="0" smtClean="0"/>
                        <a:t>REKOMENDASI</a:t>
                      </a:r>
                      <a:endParaRPr lang="id-ID" sz="1700" b="0" dirty="0"/>
                    </a:p>
                  </a:txBody>
                  <a:tcPr/>
                </a:tc>
                <a:tc>
                  <a:txBody>
                    <a:bodyPr/>
                    <a:lstStyle/>
                    <a:p>
                      <a:r>
                        <a:rPr lang="id-ID" sz="1700" b="0" dirty="0" smtClean="0"/>
                        <a:t>UNTUK NASDEM</a:t>
                      </a:r>
                      <a:endParaRPr lang="id-ID" sz="1700" b="0" dirty="0"/>
                    </a:p>
                  </a:txBody>
                  <a:tcPr/>
                </a:tc>
                <a:tc>
                  <a:txBody>
                    <a:bodyPr/>
                    <a:lstStyle/>
                    <a:p>
                      <a:r>
                        <a:rPr lang="id-ID" sz="1700" b="0" dirty="0" smtClean="0"/>
                        <a:t>PEMERINTAH</a:t>
                      </a:r>
                      <a:endParaRPr lang="id-ID" sz="1700" b="0" dirty="0"/>
                    </a:p>
                  </a:txBody>
                  <a:tcPr/>
                </a:tc>
                <a:tc>
                  <a:txBody>
                    <a:bodyPr/>
                    <a:lstStyle/>
                    <a:p>
                      <a:r>
                        <a:rPr lang="id-ID" sz="1700" b="0" dirty="0" smtClean="0"/>
                        <a:t>MASYARAKAT</a:t>
                      </a:r>
                      <a:endParaRPr lang="id-ID" sz="1700" b="0" dirty="0"/>
                    </a:p>
                  </a:txBody>
                  <a:tcPr/>
                </a:tc>
              </a:tr>
              <a:tr h="4831080">
                <a:tc>
                  <a:txBody>
                    <a:bodyPr/>
                    <a:lstStyle/>
                    <a:p>
                      <a:r>
                        <a:rPr lang="id-ID" sz="1700" b="1" dirty="0" smtClean="0"/>
                        <a:t>AKSES</a:t>
                      </a:r>
                      <a:r>
                        <a:rPr lang="id-ID" sz="1700" b="1" baseline="0" dirty="0" smtClean="0"/>
                        <a:t> KESEHATAN MENTAL PEREMPUAN</a:t>
                      </a:r>
                      <a:endParaRPr lang="id-ID" sz="1700" b="1" dirty="0"/>
                    </a:p>
                  </a:txBody>
                  <a:tcPr/>
                </a:tc>
                <a:tc>
                  <a:txBody>
                    <a:bodyPr/>
                    <a:lstStyle/>
                    <a:p>
                      <a:pPr marL="358775" marR="0" lvl="0" indent="-358775" algn="l" defTabSz="914400" rtl="0" eaLnBrk="1" fontAlgn="auto" latinLnBrk="0" hangingPunct="1">
                        <a:lnSpc>
                          <a:spcPct val="100000"/>
                        </a:lnSpc>
                        <a:spcBef>
                          <a:spcPts val="0"/>
                        </a:spcBef>
                        <a:spcAft>
                          <a:spcPts val="0"/>
                        </a:spcAft>
                        <a:buClrTx/>
                        <a:buSzTx/>
                        <a:buFontTx/>
                        <a:buAutoNum type="arabicPeriod" startAt="6"/>
                        <a:tabLst/>
                        <a:defRPr/>
                      </a:pPr>
                      <a:r>
                        <a:rPr lang="en-US" sz="1700" b="0" kern="1200" dirty="0" err="1" smtClean="0">
                          <a:solidFill>
                            <a:schemeClr val="dk1"/>
                          </a:solidFill>
                          <a:effectLst/>
                          <a:latin typeface="+mn-lt"/>
                          <a:ea typeface="+mn-ea"/>
                          <a:cs typeface="+mn-cs"/>
                        </a:rPr>
                        <a:t>Mendorong</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anggota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dewan</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Partai</a:t>
                      </a:r>
                      <a:r>
                        <a:rPr lang="id-ID" sz="1700" b="0" kern="1200" baseline="0" dirty="0" smtClean="0">
                          <a:solidFill>
                            <a:schemeClr val="dk1"/>
                          </a:solidFill>
                          <a:effectLst/>
                          <a:latin typeface="+mn-lt"/>
                          <a:ea typeface="+mn-ea"/>
                          <a:cs typeface="+mn-cs"/>
                        </a:rPr>
                        <a:t> NasDem di tingkat pusat hingga daerah untuk </a:t>
                      </a:r>
                      <a:r>
                        <a:rPr lang="en-US" sz="1700" b="0" kern="1200" dirty="0" err="1" smtClean="0">
                          <a:solidFill>
                            <a:schemeClr val="dk1"/>
                          </a:solidFill>
                          <a:effectLst/>
                          <a:latin typeface="+mn-lt"/>
                          <a:ea typeface="+mn-ea"/>
                          <a:cs typeface="+mn-cs"/>
                        </a:rPr>
                        <a:t>mendukung</a:t>
                      </a:r>
                      <a:r>
                        <a:rPr lang="id-ID" sz="1700" b="0" kern="1200" baseline="0" dirty="0" smtClean="0">
                          <a:solidFill>
                            <a:schemeClr val="dk1"/>
                          </a:solidFill>
                          <a:effectLst/>
                          <a:latin typeface="+mn-lt"/>
                          <a:ea typeface="+mn-ea"/>
                          <a:cs typeface="+mn-cs"/>
                        </a:rPr>
                        <a:t> pembentukan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Rancangan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Undang</a:t>
                      </a:r>
                      <a:r>
                        <a:rPr lang="en-US" sz="1700" b="0" kern="1200" dirty="0" smtClean="0">
                          <a:solidFill>
                            <a:schemeClr val="dk1"/>
                          </a:solidFill>
                          <a:effectLst/>
                          <a:latin typeface="+mn-lt"/>
                          <a:ea typeface="+mn-ea"/>
                          <a:cs typeface="+mn-cs"/>
                        </a:rPr>
                        <a:t> </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Undang</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Tentang</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Kesehatan</a:t>
                      </a:r>
                      <a:r>
                        <a:rPr lang="en-US" sz="1700" b="0" kern="1200" dirty="0" smtClean="0">
                          <a:solidFill>
                            <a:schemeClr val="dk1"/>
                          </a:solidFill>
                          <a:effectLst/>
                          <a:latin typeface="+mn-lt"/>
                          <a:ea typeface="+mn-ea"/>
                          <a:cs typeface="+mn-cs"/>
                        </a:rPr>
                        <a:t> Mental / </a:t>
                      </a:r>
                      <a:r>
                        <a:rPr lang="en-US" sz="1700" b="0" kern="1200" dirty="0" err="1" smtClean="0">
                          <a:solidFill>
                            <a:schemeClr val="dk1"/>
                          </a:solidFill>
                          <a:effectLst/>
                          <a:latin typeface="+mn-lt"/>
                          <a:ea typeface="+mn-ea"/>
                          <a:cs typeface="+mn-cs"/>
                        </a:rPr>
                        <a:t>Jiwa</a:t>
                      </a:r>
                      <a:r>
                        <a:rPr lang="en-US" sz="1700" b="0" kern="1200" dirty="0" smtClean="0">
                          <a:solidFill>
                            <a:schemeClr val="dk1"/>
                          </a:solidFill>
                          <a:effectLst/>
                          <a:latin typeface="+mn-lt"/>
                          <a:ea typeface="+mn-ea"/>
                          <a:cs typeface="+mn-cs"/>
                        </a:rPr>
                        <a:t>.</a:t>
                      </a:r>
                    </a:p>
                    <a:p>
                      <a:pPr marL="358775" marR="0" lvl="0" indent="-358775" algn="l" defTabSz="914400" rtl="0" eaLnBrk="1" fontAlgn="auto" latinLnBrk="0" hangingPunct="1">
                        <a:lnSpc>
                          <a:spcPct val="100000"/>
                        </a:lnSpc>
                        <a:spcBef>
                          <a:spcPts val="0"/>
                        </a:spcBef>
                        <a:spcAft>
                          <a:spcPts val="0"/>
                        </a:spcAft>
                        <a:buClrTx/>
                        <a:buSzTx/>
                        <a:buFontTx/>
                        <a:buAutoNum type="arabicPeriod" startAt="6"/>
                        <a:tabLst/>
                        <a:defRPr/>
                      </a:pPr>
                      <a:r>
                        <a:rPr lang="en-US" sz="1700" b="0" kern="1200" dirty="0" err="1" smtClean="0">
                          <a:solidFill>
                            <a:schemeClr val="dk1"/>
                          </a:solidFill>
                          <a:effectLst/>
                          <a:latin typeface="+mn-lt"/>
                          <a:ea typeface="+mn-ea"/>
                          <a:cs typeface="+mn-cs"/>
                        </a:rPr>
                        <a:t>Meminta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seluruh</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kepala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daerah</a:t>
                      </a:r>
                      <a:r>
                        <a:rPr lang="en-US" sz="1700" b="0" kern="1200" dirty="0" smtClean="0">
                          <a:solidFill>
                            <a:schemeClr val="dk1"/>
                          </a:solidFill>
                          <a:effectLst/>
                          <a:latin typeface="+mn-lt"/>
                          <a:ea typeface="+mn-ea"/>
                          <a:cs typeface="+mn-cs"/>
                        </a:rPr>
                        <a:t> yang di </a:t>
                      </a:r>
                      <a:r>
                        <a:rPr lang="en-US" sz="1700" b="0" kern="1200" dirty="0" err="1" smtClean="0">
                          <a:solidFill>
                            <a:schemeClr val="dk1"/>
                          </a:solidFill>
                          <a:effectLst/>
                          <a:latin typeface="+mn-lt"/>
                          <a:ea typeface="+mn-ea"/>
                          <a:cs typeface="+mn-cs"/>
                        </a:rPr>
                        <a:t>dukung</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oleh</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Partai</a:t>
                      </a:r>
                      <a:r>
                        <a:rPr lang="id-ID" sz="1700" b="0" kern="1200" baseline="0" dirty="0" smtClean="0">
                          <a:solidFill>
                            <a:schemeClr val="dk1"/>
                          </a:solidFill>
                          <a:effectLst/>
                          <a:latin typeface="+mn-lt"/>
                          <a:ea typeface="+mn-ea"/>
                          <a:cs typeface="+mn-cs"/>
                        </a:rPr>
                        <a:t> NasDem</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untuk</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mendukung</a:t>
                      </a:r>
                      <a:r>
                        <a:rPr lang="en-US" sz="1700" b="0" kern="1200" dirty="0" smtClean="0">
                          <a:solidFill>
                            <a:schemeClr val="dk1"/>
                          </a:solidFill>
                          <a:effectLst/>
                          <a:latin typeface="+mn-lt"/>
                          <a:ea typeface="+mn-ea"/>
                          <a:cs typeface="+mn-cs"/>
                        </a:rPr>
                        <a:t> program </a:t>
                      </a:r>
                      <a:r>
                        <a:rPr lang="en-US" sz="1700" b="0" kern="1200" dirty="0" err="1" smtClean="0">
                          <a:solidFill>
                            <a:schemeClr val="dk1"/>
                          </a:solidFill>
                          <a:effectLst/>
                          <a:latin typeface="+mn-lt"/>
                          <a:ea typeface="+mn-ea"/>
                          <a:cs typeface="+mn-cs"/>
                        </a:rPr>
                        <a:t>kesehatan</a:t>
                      </a:r>
                      <a:r>
                        <a:rPr lang="en-US" sz="1700" b="0" kern="1200" dirty="0" smtClean="0">
                          <a:solidFill>
                            <a:schemeClr val="dk1"/>
                          </a:solidFill>
                          <a:effectLst/>
                          <a:latin typeface="+mn-lt"/>
                          <a:ea typeface="+mn-ea"/>
                          <a:cs typeface="+mn-cs"/>
                        </a:rPr>
                        <a:t> </a:t>
                      </a:r>
                      <a:r>
                        <a:rPr lang="en-US" sz="1700" b="0" kern="1200" dirty="0" smtClean="0">
                          <a:solidFill>
                            <a:schemeClr val="dk1"/>
                          </a:solidFill>
                          <a:effectLst/>
                          <a:latin typeface="+mn-lt"/>
                          <a:ea typeface="+mn-ea"/>
                          <a:cs typeface="+mn-cs"/>
                        </a:rPr>
                        <a:t>mental.</a:t>
                      </a:r>
                    </a:p>
                    <a:p>
                      <a:endParaRPr lang="id-ID" sz="1700" b="0" dirty="0"/>
                    </a:p>
                  </a:txBody>
                  <a:tcPr/>
                </a:tc>
                <a:tc>
                  <a:txBody>
                    <a:bodyPr/>
                    <a:lstStyle/>
                    <a:p>
                      <a:pPr marL="342900" lvl="0" indent="-342900">
                        <a:buAutoNum type="arabicPeriod" startAt="5"/>
                      </a:pPr>
                      <a:r>
                        <a:rPr lang="en-US" sz="1700" b="0" kern="1200" dirty="0" err="1" smtClean="0">
                          <a:solidFill>
                            <a:schemeClr val="dk1"/>
                          </a:solidFill>
                          <a:effectLst/>
                          <a:latin typeface="+mn-lt"/>
                          <a:ea typeface="+mn-ea"/>
                          <a:cs typeface="+mn-cs"/>
                        </a:rPr>
                        <a:t>Melakukan</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r</a:t>
                      </a:r>
                      <a:r>
                        <a:rPr lang="en-US" sz="1700" b="0" kern="1200" dirty="0" err="1" smtClean="0">
                          <a:solidFill>
                            <a:schemeClr val="dk1"/>
                          </a:solidFill>
                          <a:effectLst/>
                          <a:latin typeface="+mn-lt"/>
                          <a:ea typeface="+mn-ea"/>
                          <a:cs typeface="+mn-cs"/>
                        </a:rPr>
                        <a:t>evisi</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p</a:t>
                      </a:r>
                      <a:r>
                        <a:rPr lang="en-US" sz="1700" b="0" kern="1200" dirty="0" err="1" smtClean="0">
                          <a:solidFill>
                            <a:schemeClr val="dk1"/>
                          </a:solidFill>
                          <a:effectLst/>
                          <a:latin typeface="+mn-lt"/>
                          <a:ea typeface="+mn-ea"/>
                          <a:cs typeface="+mn-cs"/>
                        </a:rPr>
                        <a:t>eraturan</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p</a:t>
                      </a:r>
                      <a:r>
                        <a:rPr lang="en-US" sz="1700" b="0" kern="1200" dirty="0" err="1" smtClean="0">
                          <a:solidFill>
                            <a:schemeClr val="dk1"/>
                          </a:solidFill>
                          <a:effectLst/>
                          <a:latin typeface="+mn-lt"/>
                          <a:ea typeface="+mn-ea"/>
                          <a:cs typeface="+mn-cs"/>
                        </a:rPr>
                        <a:t>erundang</a:t>
                      </a:r>
                      <a:r>
                        <a:rPr lang="en-US" sz="1700" b="0" kern="1200" dirty="0" smtClean="0">
                          <a:solidFill>
                            <a:schemeClr val="dk1"/>
                          </a:solidFill>
                          <a:effectLst/>
                          <a:latin typeface="+mn-lt"/>
                          <a:ea typeface="+mn-ea"/>
                          <a:cs typeface="+mn-cs"/>
                        </a:rPr>
                        <a:t> </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u</a:t>
                      </a:r>
                      <a:r>
                        <a:rPr lang="en-US" sz="1700" b="0" kern="1200" dirty="0" err="1" smtClean="0">
                          <a:solidFill>
                            <a:schemeClr val="dk1"/>
                          </a:solidFill>
                          <a:effectLst/>
                          <a:latin typeface="+mn-lt"/>
                          <a:ea typeface="+mn-ea"/>
                          <a:cs typeface="+mn-cs"/>
                        </a:rPr>
                        <a:t>ndangan</a:t>
                      </a:r>
                      <a:r>
                        <a:rPr lang="en-US" sz="1700" b="0" kern="1200" dirty="0" smtClean="0">
                          <a:solidFill>
                            <a:schemeClr val="dk1"/>
                          </a:solidFill>
                          <a:effectLst/>
                          <a:latin typeface="+mn-lt"/>
                          <a:ea typeface="+mn-ea"/>
                          <a:cs typeface="+mn-cs"/>
                        </a:rPr>
                        <a:t> </a:t>
                      </a:r>
                      <a:r>
                        <a:rPr lang="en-US" sz="1700" b="0" kern="1200" dirty="0" smtClean="0">
                          <a:solidFill>
                            <a:schemeClr val="dk1"/>
                          </a:solidFill>
                          <a:effectLst/>
                          <a:latin typeface="+mn-lt"/>
                          <a:ea typeface="+mn-ea"/>
                          <a:cs typeface="+mn-cs"/>
                        </a:rPr>
                        <a:t>yang </a:t>
                      </a:r>
                      <a:r>
                        <a:rPr lang="en-US" sz="1700" b="0" kern="1200" dirty="0" err="1" smtClean="0">
                          <a:solidFill>
                            <a:schemeClr val="dk1"/>
                          </a:solidFill>
                          <a:effectLst/>
                          <a:latin typeface="+mn-lt"/>
                          <a:ea typeface="+mn-ea"/>
                          <a:cs typeface="+mn-cs"/>
                        </a:rPr>
                        <a:t>lebih</a:t>
                      </a:r>
                      <a:r>
                        <a:rPr lang="en-US" sz="1700" b="0" kern="1200" dirty="0" smtClean="0">
                          <a:solidFill>
                            <a:schemeClr val="dk1"/>
                          </a:solidFill>
                          <a:effectLst/>
                          <a:latin typeface="+mn-lt"/>
                          <a:ea typeface="+mn-ea"/>
                          <a:cs typeface="+mn-cs"/>
                        </a:rPr>
                        <a:t> pro </a:t>
                      </a:r>
                      <a:r>
                        <a:rPr lang="id-ID" sz="1700" b="0" kern="1200" dirty="0" smtClean="0">
                          <a:solidFill>
                            <a:schemeClr val="dk1"/>
                          </a:solidFill>
                          <a:effectLst/>
                          <a:latin typeface="+mn-lt"/>
                          <a:ea typeface="+mn-ea"/>
                          <a:cs typeface="+mn-cs"/>
                        </a:rPr>
                        <a:t>kepada</a:t>
                      </a:r>
                      <a:r>
                        <a:rPr lang="en-US" sz="1700" b="0" kern="1200" dirty="0" smtClean="0">
                          <a:solidFill>
                            <a:schemeClr val="dk1"/>
                          </a:solidFill>
                          <a:effectLst/>
                          <a:latin typeface="+mn-lt"/>
                          <a:ea typeface="+mn-ea"/>
                          <a:cs typeface="+mn-cs"/>
                        </a:rPr>
                        <a:t> </a:t>
                      </a:r>
                      <a:r>
                        <a:rPr lang="id-ID" sz="1700" b="0" kern="1200" dirty="0" smtClean="0">
                          <a:solidFill>
                            <a:schemeClr val="dk1"/>
                          </a:solidFill>
                          <a:effectLst/>
                          <a:latin typeface="+mn-lt"/>
                          <a:ea typeface="+mn-ea"/>
                          <a:cs typeface="+mn-cs"/>
                        </a:rPr>
                        <a:t>m</a:t>
                      </a:r>
                      <a:r>
                        <a:rPr lang="en-US" sz="1700" b="0" kern="1200" dirty="0" err="1" smtClean="0">
                          <a:solidFill>
                            <a:schemeClr val="dk1"/>
                          </a:solidFill>
                          <a:effectLst/>
                          <a:latin typeface="+mn-lt"/>
                          <a:ea typeface="+mn-ea"/>
                          <a:cs typeface="+mn-cs"/>
                        </a:rPr>
                        <a:t>asyarakat</a:t>
                      </a:r>
                      <a:r>
                        <a:rPr lang="id-ID" sz="1700" b="0" kern="1200" dirty="0" smtClean="0">
                          <a:solidFill>
                            <a:schemeClr val="dk1"/>
                          </a:solidFill>
                          <a:effectLst/>
                          <a:latin typeface="+mn-lt"/>
                          <a:ea typeface="+mn-ea"/>
                          <a:cs typeface="+mn-cs"/>
                        </a:rPr>
                        <a:t>. Ini karena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peraturan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sebelumnya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terlalu</a:t>
                      </a:r>
                      <a:r>
                        <a:rPr lang="en-US" sz="1700" b="0" kern="1200" baseline="0" dirty="0" smtClean="0">
                          <a:solidFill>
                            <a:schemeClr val="dk1"/>
                          </a:solidFill>
                          <a:effectLst/>
                          <a:latin typeface="+mn-lt"/>
                          <a:ea typeface="+mn-ea"/>
                          <a:cs typeface="+mn-cs"/>
                        </a:rPr>
                        <a:t> </a:t>
                      </a:r>
                      <a:r>
                        <a:rPr lang="en-US" sz="1700" b="0" kern="1200" baseline="0" dirty="0" err="1" smtClean="0">
                          <a:solidFill>
                            <a:schemeClr val="dk1"/>
                          </a:solidFill>
                          <a:effectLst/>
                          <a:latin typeface="+mn-lt"/>
                          <a:ea typeface="+mn-ea"/>
                          <a:cs typeface="+mn-cs"/>
                        </a:rPr>
                        <a:t>umum</a:t>
                      </a:r>
                      <a:r>
                        <a:rPr lang="en-US" sz="1700" b="0" kern="1200" baseline="0" dirty="0" smtClean="0">
                          <a:solidFill>
                            <a:schemeClr val="dk1"/>
                          </a:solidFill>
                          <a:effectLst/>
                          <a:latin typeface="+mn-lt"/>
                          <a:ea typeface="+mn-ea"/>
                          <a:cs typeface="+mn-cs"/>
                        </a:rPr>
                        <a:t> . UU 18 </a:t>
                      </a:r>
                      <a:r>
                        <a:rPr lang="en-US" sz="1700" b="0" kern="1200" baseline="0" dirty="0" err="1" smtClean="0">
                          <a:solidFill>
                            <a:schemeClr val="dk1"/>
                          </a:solidFill>
                          <a:effectLst/>
                          <a:latin typeface="+mn-lt"/>
                          <a:ea typeface="+mn-ea"/>
                          <a:cs typeface="+mn-cs"/>
                        </a:rPr>
                        <a:t>Tahun</a:t>
                      </a:r>
                      <a:r>
                        <a:rPr lang="en-US" sz="1700" b="0" kern="1200" baseline="0" dirty="0" smtClean="0">
                          <a:solidFill>
                            <a:schemeClr val="dk1"/>
                          </a:solidFill>
                          <a:effectLst/>
                          <a:latin typeface="+mn-lt"/>
                          <a:ea typeface="+mn-ea"/>
                          <a:cs typeface="+mn-cs"/>
                        </a:rPr>
                        <a:t> 2018 </a:t>
                      </a:r>
                      <a:r>
                        <a:rPr lang="en-US" sz="1700" b="0" kern="1200" baseline="0" dirty="0" smtClean="0">
                          <a:solidFill>
                            <a:schemeClr val="dk1"/>
                          </a:solidFill>
                          <a:effectLst/>
                          <a:latin typeface="+mn-lt"/>
                          <a:ea typeface="+mn-ea"/>
                          <a:cs typeface="+mn-cs"/>
                        </a:rPr>
                        <a:t>d</a:t>
                      </a:r>
                      <a:r>
                        <a:rPr lang="id-ID" sz="1700" b="0" kern="1200" baseline="0" dirty="0" smtClean="0">
                          <a:solidFill>
                            <a:schemeClr val="dk1"/>
                          </a:solidFill>
                          <a:effectLst/>
                          <a:latin typeface="+mn-lt"/>
                          <a:ea typeface="+mn-ea"/>
                          <a:cs typeface="+mn-cs"/>
                        </a:rPr>
                        <a:t>iganti</a:t>
                      </a:r>
                      <a:r>
                        <a:rPr lang="en-US" sz="1700" b="0" kern="1200" baseline="0" dirty="0" smtClean="0">
                          <a:solidFill>
                            <a:schemeClr val="dk1"/>
                          </a:solidFill>
                          <a:effectLst/>
                          <a:latin typeface="+mn-lt"/>
                          <a:ea typeface="+mn-ea"/>
                          <a:cs typeface="+mn-cs"/>
                        </a:rPr>
                        <a:t> </a:t>
                      </a:r>
                      <a:r>
                        <a:rPr lang="en-US" sz="1700" b="0" kern="1200" baseline="0" dirty="0" smtClean="0">
                          <a:solidFill>
                            <a:schemeClr val="dk1"/>
                          </a:solidFill>
                          <a:effectLst/>
                          <a:latin typeface="+mn-lt"/>
                          <a:ea typeface="+mn-ea"/>
                          <a:cs typeface="+mn-cs"/>
                        </a:rPr>
                        <a:t>UU 18 </a:t>
                      </a:r>
                      <a:r>
                        <a:rPr lang="en-US" sz="1700" b="0" kern="1200" baseline="0" dirty="0" err="1" smtClean="0">
                          <a:solidFill>
                            <a:schemeClr val="dk1"/>
                          </a:solidFill>
                          <a:effectLst/>
                          <a:latin typeface="+mn-lt"/>
                          <a:ea typeface="+mn-ea"/>
                          <a:cs typeface="+mn-cs"/>
                        </a:rPr>
                        <a:t>Tahun</a:t>
                      </a:r>
                      <a:r>
                        <a:rPr lang="en-US" sz="1700" b="0" kern="1200" baseline="0" dirty="0" smtClean="0">
                          <a:solidFill>
                            <a:schemeClr val="dk1"/>
                          </a:solidFill>
                          <a:effectLst/>
                          <a:latin typeface="+mn-lt"/>
                          <a:ea typeface="+mn-ea"/>
                          <a:cs typeface="+mn-cs"/>
                        </a:rPr>
                        <a:t> 2023 </a:t>
                      </a:r>
                      <a:r>
                        <a:rPr lang="id-ID" sz="1700" b="0" kern="1200" baseline="0" dirty="0" smtClean="0">
                          <a:solidFill>
                            <a:schemeClr val="dk1"/>
                          </a:solidFill>
                          <a:effectLst/>
                          <a:latin typeface="+mn-lt"/>
                          <a:ea typeface="+mn-ea"/>
                          <a:cs typeface="+mn-cs"/>
                        </a:rPr>
                        <a:t>k</a:t>
                      </a:r>
                      <a:r>
                        <a:rPr lang="en-US" sz="1700" b="0" kern="1200" baseline="0" dirty="0" err="1" smtClean="0">
                          <a:solidFill>
                            <a:schemeClr val="dk1"/>
                          </a:solidFill>
                          <a:effectLst/>
                          <a:latin typeface="+mn-lt"/>
                          <a:ea typeface="+mn-ea"/>
                          <a:cs typeface="+mn-cs"/>
                        </a:rPr>
                        <a:t>urang</a:t>
                      </a:r>
                      <a:r>
                        <a:rPr lang="en-US" sz="1700" b="0" kern="1200" baseline="0" dirty="0" smtClean="0">
                          <a:solidFill>
                            <a:schemeClr val="dk1"/>
                          </a:solidFill>
                          <a:effectLst/>
                          <a:latin typeface="+mn-lt"/>
                          <a:ea typeface="+mn-ea"/>
                          <a:cs typeface="+mn-cs"/>
                        </a:rPr>
                        <a:t> </a:t>
                      </a:r>
                      <a:r>
                        <a:rPr lang="en-US" sz="1700" b="0" kern="1200" baseline="0" dirty="0" err="1" smtClean="0">
                          <a:solidFill>
                            <a:schemeClr val="dk1"/>
                          </a:solidFill>
                          <a:effectLst/>
                          <a:latin typeface="+mn-lt"/>
                          <a:ea typeface="+mn-ea"/>
                          <a:cs typeface="+mn-cs"/>
                        </a:rPr>
                        <a:t>efektif</a:t>
                      </a:r>
                      <a:r>
                        <a:rPr lang="en-US" sz="1700" b="0" kern="1200" baseline="0" dirty="0" smtClean="0">
                          <a:solidFill>
                            <a:schemeClr val="dk1"/>
                          </a:solidFill>
                          <a:effectLst/>
                          <a:latin typeface="+mn-lt"/>
                          <a:ea typeface="+mn-ea"/>
                          <a:cs typeface="+mn-cs"/>
                        </a:rPr>
                        <a:t>.</a:t>
                      </a:r>
                    </a:p>
                    <a:p>
                      <a:pPr marL="342900" lvl="0" indent="-342900">
                        <a:buAutoNum type="arabicPeriod" startAt="5"/>
                      </a:pPr>
                      <a:r>
                        <a:rPr lang="id-ID" sz="1700" b="0" kern="1200" dirty="0" smtClean="0">
                          <a:solidFill>
                            <a:schemeClr val="dk1"/>
                          </a:solidFill>
                          <a:effectLst/>
                          <a:latin typeface="+mn-lt"/>
                          <a:ea typeface="+mn-ea"/>
                          <a:cs typeface="+mn-cs"/>
                        </a:rPr>
                        <a:t>Mengurangi</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ketimpangan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antara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kebutuhan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dan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ketersediaan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layanan</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kesehatan</a:t>
                      </a:r>
                      <a:r>
                        <a:rPr lang="en-US" sz="1700" b="0" kern="1200" dirty="0" smtClean="0">
                          <a:solidFill>
                            <a:schemeClr val="dk1"/>
                          </a:solidFill>
                          <a:effectLst/>
                          <a:latin typeface="+mn-lt"/>
                          <a:ea typeface="+mn-ea"/>
                          <a:cs typeface="+mn-cs"/>
                        </a:rPr>
                        <a:t> mental </a:t>
                      </a:r>
                      <a:r>
                        <a:rPr lang="en-US" sz="1700" b="0" kern="1200" dirty="0" err="1" smtClean="0">
                          <a:solidFill>
                            <a:schemeClr val="dk1"/>
                          </a:solidFill>
                          <a:effectLst/>
                          <a:latin typeface="+mn-lt"/>
                          <a:ea typeface="+mn-ea"/>
                          <a:cs typeface="+mn-cs"/>
                        </a:rPr>
                        <a:t>Promosi</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kesehatan</a:t>
                      </a:r>
                      <a:r>
                        <a:rPr lang="en-US" sz="1700" b="0" kern="1200" dirty="0" smtClean="0">
                          <a:solidFill>
                            <a:schemeClr val="dk1"/>
                          </a:solidFill>
                          <a:effectLst/>
                          <a:latin typeface="+mn-lt"/>
                          <a:ea typeface="+mn-ea"/>
                          <a:cs typeface="+mn-cs"/>
                        </a:rPr>
                        <a:t> mental </a:t>
                      </a:r>
                      <a:r>
                        <a:rPr lang="en-US" sz="1700" b="0" kern="1200" dirty="0" err="1" smtClean="0">
                          <a:solidFill>
                            <a:schemeClr val="dk1"/>
                          </a:solidFill>
                          <a:effectLst/>
                          <a:latin typeface="+mn-lt"/>
                          <a:ea typeface="+mn-ea"/>
                          <a:cs typeface="+mn-cs"/>
                        </a:rPr>
                        <a:t>menjadi</a:t>
                      </a:r>
                      <a:r>
                        <a:rPr lang="en-US" sz="1700" b="0" kern="1200" baseline="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fokus</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utama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dalam</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berbagai</a:t>
                      </a:r>
                      <a:r>
                        <a:rPr lang="en-US" sz="1700" b="0" kern="1200" dirty="0" smtClean="0">
                          <a:solidFill>
                            <a:schemeClr val="dk1"/>
                          </a:solidFill>
                          <a:effectLst/>
                          <a:latin typeface="+mn-lt"/>
                          <a:ea typeface="+mn-ea"/>
                          <a:cs typeface="+mn-cs"/>
                        </a:rPr>
                        <a:t> program </a:t>
                      </a:r>
                      <a:r>
                        <a:rPr lang="en-US" sz="1700" b="0" kern="1200" dirty="0" err="1" smtClean="0">
                          <a:solidFill>
                            <a:schemeClr val="dk1"/>
                          </a:solidFill>
                          <a:effectLst/>
                          <a:latin typeface="+mn-lt"/>
                          <a:ea typeface="+mn-ea"/>
                          <a:cs typeface="+mn-cs"/>
                        </a:rPr>
                        <a:t>kesehatan</a:t>
                      </a:r>
                      <a:r>
                        <a:rPr lang="en-US" sz="1700" b="0" kern="1200" dirty="0" smtClean="0">
                          <a:solidFill>
                            <a:schemeClr val="dk1"/>
                          </a:solidFill>
                          <a:effectLst/>
                          <a:latin typeface="+mn-lt"/>
                          <a:ea typeface="+mn-ea"/>
                          <a:cs typeface="+mn-cs"/>
                        </a:rPr>
                        <a:t> mental.</a:t>
                      </a:r>
                    </a:p>
                    <a:p>
                      <a:pPr lvl="0"/>
                      <a:endParaRPr lang="en-US" sz="1700" b="0" kern="1200" dirty="0" smtClean="0">
                        <a:solidFill>
                          <a:schemeClr val="dk1"/>
                        </a:solidFill>
                        <a:effectLst/>
                        <a:latin typeface="+mn-lt"/>
                        <a:ea typeface="+mn-ea"/>
                        <a:cs typeface="+mn-cs"/>
                      </a:endParaRPr>
                    </a:p>
                  </a:txBody>
                  <a:tcPr/>
                </a:tc>
                <a:tc>
                  <a:txBody>
                    <a:bodyPr/>
                    <a:lstStyle/>
                    <a:p>
                      <a:pPr marL="261938" lvl="0" indent="-261938"/>
                      <a:r>
                        <a:rPr lang="en-US" sz="1700" b="0" kern="1200" dirty="0" smtClean="0">
                          <a:solidFill>
                            <a:schemeClr val="dk1"/>
                          </a:solidFill>
                          <a:effectLst/>
                          <a:latin typeface="+mn-lt"/>
                          <a:ea typeface="+mn-ea"/>
                          <a:cs typeface="+mn-cs"/>
                        </a:rPr>
                        <a:t> 6.</a:t>
                      </a:r>
                      <a:r>
                        <a:rPr lang="en-US" sz="1700" b="0" kern="1200" baseline="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Pentingnya</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mencari</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informasi</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tentang</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kebijakan</a:t>
                      </a:r>
                      <a:r>
                        <a:rPr lang="en-US" sz="1700" b="0" kern="1200" dirty="0" smtClean="0">
                          <a:solidFill>
                            <a:schemeClr val="dk1"/>
                          </a:solidFill>
                          <a:effectLst/>
                          <a:latin typeface="+mn-lt"/>
                          <a:ea typeface="+mn-ea"/>
                          <a:cs typeface="+mn-cs"/>
                        </a:rPr>
                        <a:t> </a:t>
                      </a:r>
                      <a:r>
                        <a:rPr lang="en-US" sz="1700" b="0" kern="1200" dirty="0" smtClean="0">
                          <a:solidFill>
                            <a:schemeClr val="dk1"/>
                          </a:solidFill>
                          <a:effectLst/>
                          <a:latin typeface="+mn-lt"/>
                          <a:ea typeface="+mn-ea"/>
                          <a:cs typeface="+mn-cs"/>
                        </a:rPr>
                        <a:t>BPJS</a:t>
                      </a:r>
                      <a:r>
                        <a:rPr lang="id-ID" sz="1700" b="0" kern="1200" baseline="0" dirty="0" smtClean="0">
                          <a:solidFill>
                            <a:schemeClr val="dk1"/>
                          </a:solidFill>
                          <a:effectLst/>
                          <a:latin typeface="+mn-lt"/>
                          <a:ea typeface="+mn-ea"/>
                          <a:cs typeface="+mn-cs"/>
                        </a:rPr>
                        <a:t> yang berhubungan dengan kesehatan mental.</a:t>
                      </a:r>
                      <a:endParaRPr lang="en-US" sz="1700" b="0" kern="1200" dirty="0" smtClean="0">
                        <a:solidFill>
                          <a:schemeClr val="dk1"/>
                        </a:solidFill>
                        <a:effectLst/>
                        <a:latin typeface="+mn-lt"/>
                        <a:ea typeface="+mn-ea"/>
                        <a:cs typeface="+mn-cs"/>
                      </a:endParaRPr>
                    </a:p>
                    <a:p>
                      <a:pPr marL="261938" lvl="0" indent="-261938"/>
                      <a:r>
                        <a:rPr lang="en-US" sz="1700" b="0" kern="1200" dirty="0" smtClean="0">
                          <a:solidFill>
                            <a:schemeClr val="dk1"/>
                          </a:solidFill>
                          <a:effectLst/>
                          <a:latin typeface="+mn-lt"/>
                          <a:ea typeface="+mn-ea"/>
                          <a:cs typeface="+mn-cs"/>
                        </a:rPr>
                        <a:t>7.</a:t>
                      </a:r>
                      <a:r>
                        <a:rPr lang="en-US" sz="1700" b="0" kern="1200" baseline="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Masy</a:t>
                      </a:r>
                      <a:r>
                        <a:rPr lang="id-ID" sz="1700" b="0" kern="1200" dirty="0" smtClean="0">
                          <a:solidFill>
                            <a:schemeClr val="dk1"/>
                          </a:solidFill>
                          <a:effectLst/>
                          <a:latin typeface="+mn-lt"/>
                          <a:ea typeface="+mn-ea"/>
                          <a:cs typeface="+mn-cs"/>
                        </a:rPr>
                        <a:t>a</a:t>
                      </a:r>
                      <a:r>
                        <a:rPr lang="en-US" sz="1700" b="0" kern="1200" dirty="0" err="1" smtClean="0">
                          <a:solidFill>
                            <a:schemeClr val="dk1"/>
                          </a:solidFill>
                          <a:effectLst/>
                          <a:latin typeface="+mn-lt"/>
                          <a:ea typeface="+mn-ea"/>
                          <a:cs typeface="+mn-cs"/>
                        </a:rPr>
                        <a:t>rakat</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harus</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lebih</a:t>
                      </a:r>
                      <a:r>
                        <a:rPr lang="en-US" sz="1700" b="0" kern="1200" dirty="0" smtClean="0">
                          <a:solidFill>
                            <a:schemeClr val="dk1"/>
                          </a:solidFill>
                          <a:effectLst/>
                          <a:latin typeface="+mn-lt"/>
                          <a:ea typeface="+mn-ea"/>
                          <a:cs typeface="+mn-cs"/>
                        </a:rPr>
                        <a:t> pro </a:t>
                      </a:r>
                      <a:r>
                        <a:rPr lang="en-US" sz="1700" b="0" kern="1200" dirty="0" err="1" smtClean="0">
                          <a:solidFill>
                            <a:schemeClr val="dk1"/>
                          </a:solidFill>
                          <a:effectLst/>
                          <a:latin typeface="+mn-lt"/>
                          <a:ea typeface="+mn-ea"/>
                          <a:cs typeface="+mn-cs"/>
                        </a:rPr>
                        <a:t>aktif</a:t>
                      </a:r>
                      <a:r>
                        <a:rPr lang="en-US" sz="1700" b="0" kern="1200" dirty="0" smtClean="0">
                          <a:solidFill>
                            <a:schemeClr val="dk1"/>
                          </a:solidFill>
                          <a:effectLst/>
                          <a:latin typeface="+mn-lt"/>
                          <a:ea typeface="+mn-ea"/>
                          <a:cs typeface="+mn-cs"/>
                        </a:rPr>
                        <a:t> </a:t>
                      </a:r>
                      <a:r>
                        <a:rPr lang="en-US" sz="1700" b="0" kern="1200" dirty="0" err="1" smtClean="0">
                          <a:solidFill>
                            <a:schemeClr val="dk1"/>
                          </a:solidFill>
                          <a:effectLst/>
                          <a:latin typeface="+mn-lt"/>
                          <a:ea typeface="+mn-ea"/>
                          <a:cs typeface="+mn-cs"/>
                        </a:rPr>
                        <a:t>terhadap</a:t>
                      </a:r>
                      <a:r>
                        <a:rPr lang="en-US" sz="1700" b="0" kern="1200" dirty="0" smtClean="0">
                          <a:solidFill>
                            <a:schemeClr val="dk1"/>
                          </a:solidFill>
                          <a:effectLst/>
                          <a:latin typeface="+mn-lt"/>
                          <a:ea typeface="+mn-ea"/>
                          <a:cs typeface="+mn-cs"/>
                        </a:rPr>
                        <a:t> program </a:t>
                      </a:r>
                      <a:r>
                        <a:rPr lang="en-US" sz="1700" b="0" kern="1200" dirty="0" err="1" smtClean="0">
                          <a:solidFill>
                            <a:schemeClr val="dk1"/>
                          </a:solidFill>
                          <a:effectLst/>
                          <a:latin typeface="+mn-lt"/>
                          <a:ea typeface="+mn-ea"/>
                          <a:cs typeface="+mn-cs"/>
                        </a:rPr>
                        <a:t>pemerintah</a:t>
                      </a:r>
                      <a:r>
                        <a:rPr lang="id-ID" sz="1700" b="0" kern="1200" baseline="0" dirty="0" smtClean="0">
                          <a:solidFill>
                            <a:schemeClr val="dk1"/>
                          </a:solidFill>
                          <a:effectLst/>
                          <a:latin typeface="+mn-lt"/>
                          <a:ea typeface="+mn-ea"/>
                          <a:cs typeface="+mn-cs"/>
                        </a:rPr>
                        <a:t> terkait kesehatan mental.</a:t>
                      </a:r>
                      <a:endParaRPr lang="en-US" sz="1700" b="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b="0" kern="1200" dirty="0" smtClean="0">
                        <a:solidFill>
                          <a:schemeClr val="dk1"/>
                        </a:solidFill>
                        <a:effectLst/>
                        <a:latin typeface="+mn-lt"/>
                        <a:ea typeface="+mn-ea"/>
                        <a:cs typeface="+mn-cs"/>
                      </a:endParaRPr>
                    </a:p>
                    <a:p>
                      <a:pPr lvl="0"/>
                      <a:r>
                        <a:rPr lang="en-US" sz="1700" b="0" kern="1200" dirty="0" smtClean="0">
                          <a:solidFill>
                            <a:schemeClr val="dk1"/>
                          </a:solidFill>
                          <a:effectLst/>
                          <a:latin typeface="+mn-lt"/>
                          <a:ea typeface="+mn-ea"/>
                          <a:cs typeface="+mn-cs"/>
                        </a:rPr>
                        <a:t> </a:t>
                      </a:r>
                      <a:endParaRPr lang="id-ID" sz="1700" b="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b="0" kern="1200" dirty="0" smtClean="0">
                        <a:solidFill>
                          <a:schemeClr val="dk1"/>
                        </a:solidFill>
                        <a:effectLst/>
                        <a:latin typeface="+mn-lt"/>
                        <a:ea typeface="+mn-ea"/>
                        <a:cs typeface="+mn-cs"/>
                      </a:endParaRPr>
                    </a:p>
                    <a:p>
                      <a:pPr lvl="0"/>
                      <a:endParaRPr lang="id-ID" sz="1700" b="0" kern="1200" dirty="0" smtClean="0">
                        <a:solidFill>
                          <a:schemeClr val="dk1"/>
                        </a:solidFill>
                        <a:effectLst/>
                        <a:latin typeface="+mn-lt"/>
                        <a:ea typeface="+mn-ea"/>
                        <a:cs typeface="+mn-cs"/>
                      </a:endParaRPr>
                    </a:p>
                    <a:p>
                      <a:endParaRPr lang="id-ID" sz="1700" b="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18</a:t>
            </a:fld>
            <a:endParaRPr lang="en-ID"/>
          </a:p>
        </p:txBody>
      </p:sp>
    </p:spTree>
    <p:extLst>
      <p:ext uri="{BB962C8B-B14F-4D97-AF65-F5344CB8AC3E}">
        <p14:creationId xmlns:p14="http://schemas.microsoft.com/office/powerpoint/2010/main" val="73710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10515600" cy="1325563"/>
          </a:xfrm>
        </p:spPr>
        <p:txBody>
          <a:bodyPr>
            <a:normAutofit/>
          </a:bodyPr>
          <a:lstStyle/>
          <a:p>
            <a:r>
              <a:rPr lang="id-ID" sz="2000" b="1" dirty="0" smtClean="0"/>
              <a:t>Rekomendasi Strategis </a:t>
            </a:r>
            <a:r>
              <a:rPr lang="id-ID" sz="2000" b="1" dirty="0" smtClean="0"/>
              <a:t>(</a:t>
            </a:r>
            <a:r>
              <a:rPr lang="id-ID" sz="2000" b="1" dirty="0" smtClean="0"/>
              <a:t>3.4.)</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9000608"/>
              </p:ext>
            </p:extLst>
          </p:nvPr>
        </p:nvGraphicFramePr>
        <p:xfrm>
          <a:off x="960120" y="1016000"/>
          <a:ext cx="10515600" cy="616204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4831080">
                <a:tc>
                  <a:txBody>
                    <a:bodyPr/>
                    <a:lstStyle/>
                    <a:p>
                      <a:r>
                        <a:rPr lang="id-ID" sz="1700" b="1" dirty="0" smtClean="0"/>
                        <a:t>AKSES</a:t>
                      </a:r>
                      <a:r>
                        <a:rPr lang="id-ID" sz="1700" b="1" baseline="0" dirty="0" smtClean="0"/>
                        <a:t> KESEHATAN MENTAL PEREMPUAN</a:t>
                      </a:r>
                      <a:endParaRPr lang="id-ID" sz="1700" b="1" dirty="0"/>
                    </a:p>
                  </a:txBody>
                  <a:tcPr/>
                </a:tc>
                <a:tc>
                  <a:txBody>
                    <a:bodyPr/>
                    <a:lstStyle/>
                    <a:p>
                      <a:pPr marL="261938" marR="0" indent="-261938" algn="l" defTabSz="914400" rtl="0" eaLnBrk="1" fontAlgn="auto" latinLnBrk="0" hangingPunct="1">
                        <a:lnSpc>
                          <a:spcPct val="100000"/>
                        </a:lnSpc>
                        <a:spcBef>
                          <a:spcPts val="0"/>
                        </a:spcBef>
                        <a:spcAft>
                          <a:spcPts val="0"/>
                        </a:spcAft>
                        <a:buClrTx/>
                        <a:buSzTx/>
                        <a:buFontTx/>
                        <a:buNone/>
                        <a:tabLst/>
                        <a:defRPr/>
                      </a:pPr>
                      <a:r>
                        <a:rPr lang="en-US" sz="1700" kern="1200" dirty="0" smtClean="0">
                          <a:solidFill>
                            <a:schemeClr val="dk1"/>
                          </a:solidFill>
                          <a:effectLst/>
                          <a:latin typeface="+mn-lt"/>
                          <a:ea typeface="+mn-ea"/>
                          <a:cs typeface="+mn-cs"/>
                        </a:rPr>
                        <a:t>8.  </a:t>
                      </a:r>
                      <a:r>
                        <a:rPr lang="id-ID" sz="1700" kern="1200" dirty="0" smtClean="0">
                          <a:solidFill>
                            <a:schemeClr val="dk1"/>
                          </a:solidFill>
                          <a:effectLst/>
                          <a:latin typeface="+mn-lt"/>
                          <a:ea typeface="+mn-ea"/>
                          <a:cs typeface="+mn-cs"/>
                        </a:rPr>
                        <a:t>Advokasi pentingnya kesehatan mental untuk mengurangi tingkat kematian akibat bunuh diri terutama di kalangan perempuan muda</a:t>
                      </a:r>
                      <a:r>
                        <a:rPr lang="en-US" sz="1700" kern="1200" dirty="0" smtClean="0">
                          <a:solidFill>
                            <a:schemeClr val="dk1"/>
                          </a:solidFill>
                          <a:effectLst/>
                          <a:latin typeface="+mn-lt"/>
                          <a:ea typeface="+mn-ea"/>
                          <a:cs typeface="+mn-cs"/>
                        </a:rPr>
                        <a:t>.</a:t>
                      </a:r>
                    </a:p>
                    <a:p>
                      <a:endParaRPr lang="id-ID" sz="1700" dirty="0"/>
                    </a:p>
                  </a:txBody>
                  <a:tcPr/>
                </a:tc>
                <a:tc>
                  <a:txBody>
                    <a:bodyPr/>
                    <a:lstStyle/>
                    <a:p>
                      <a:pPr marL="261938" lvl="0" indent="-261938"/>
                      <a:r>
                        <a:rPr lang="en-US" sz="1700" kern="1200" dirty="0" smtClean="0">
                          <a:solidFill>
                            <a:schemeClr val="dk1"/>
                          </a:solidFill>
                          <a:effectLst/>
                          <a:latin typeface="+mn-lt"/>
                          <a:ea typeface="+mn-ea"/>
                          <a:cs typeface="+mn-cs"/>
                        </a:rPr>
                        <a:t>7.</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Upaya</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perbaikan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kebijakan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 </a:t>
                      </a:r>
                      <a:r>
                        <a:rPr lang="en-US" sz="1700" kern="1200" dirty="0" err="1" smtClean="0">
                          <a:solidFill>
                            <a:schemeClr val="dk1"/>
                          </a:solidFill>
                          <a:effectLst/>
                          <a:latin typeface="+mn-lt"/>
                          <a:ea typeface="+mn-ea"/>
                          <a:cs typeface="+mn-cs"/>
                        </a:rPr>
                        <a:t>perempuan</a:t>
                      </a:r>
                      <a:r>
                        <a:rPr lang="id-ID" sz="1700" kern="1200" dirty="0" smtClean="0">
                          <a:solidFill>
                            <a:schemeClr val="dk1"/>
                          </a:solidFill>
                          <a:effectLst/>
                          <a:latin typeface="+mn-lt"/>
                          <a:ea typeface="+mn-ea"/>
                          <a:cs typeface="+mn-cs"/>
                        </a:rPr>
                        <a:t> meliputi kebijakan yang sensitif terhadap gender, pencegahan kekerasan terhadap perempuan, pemberdayaan perempuan melalui ekonomi, kebijakan dimana perempuan menjadi fokus perencanaan kebijakan dan implementasi layanan kesehatan mental, layanan kesehatan formal yang lebih baik dan terus menerus dievaluasi.</a:t>
                      </a:r>
                      <a:endParaRPr lang="en-US" sz="1700" kern="1200" dirty="0" smtClean="0">
                        <a:solidFill>
                          <a:schemeClr val="dk1"/>
                        </a:solidFill>
                        <a:effectLst/>
                        <a:latin typeface="+mn-lt"/>
                        <a:ea typeface="+mn-ea"/>
                        <a:cs typeface="+mn-cs"/>
                      </a:endParaRPr>
                    </a:p>
                    <a:p>
                      <a:pPr lvl="0"/>
                      <a:endParaRPr lang="en-US" sz="1700" kern="1200" dirty="0" smtClean="0">
                        <a:solidFill>
                          <a:schemeClr val="dk1"/>
                        </a:solidFill>
                        <a:effectLst/>
                        <a:latin typeface="+mn-lt"/>
                        <a:ea typeface="+mn-ea"/>
                        <a:cs typeface="+mn-cs"/>
                      </a:endParaRPr>
                    </a:p>
                    <a:p>
                      <a:endParaRPr lang="id-ID" sz="1700" dirty="0"/>
                    </a:p>
                  </a:txBody>
                  <a:tcPr/>
                </a:tc>
                <a:tc>
                  <a:txBody>
                    <a:bodyPr/>
                    <a:lstStyle/>
                    <a:p>
                      <a:pPr lvl="0"/>
                      <a:endParaRPr lang="id-ID" sz="1700" kern="1200" dirty="0" smtClean="0">
                        <a:solidFill>
                          <a:schemeClr val="dk1"/>
                        </a:solidFill>
                        <a:effectLst/>
                        <a:latin typeface="+mn-lt"/>
                        <a:ea typeface="+mn-ea"/>
                        <a:cs typeface="+mn-cs"/>
                      </a:endParaRPr>
                    </a:p>
                    <a:p>
                      <a:endParaRPr lang="id-ID" sz="1700"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19</a:t>
            </a:fld>
            <a:endParaRPr lang="en-ID"/>
          </a:p>
        </p:txBody>
      </p:sp>
    </p:spTree>
    <p:extLst>
      <p:ext uri="{BB962C8B-B14F-4D97-AF65-F5344CB8AC3E}">
        <p14:creationId xmlns:p14="http://schemas.microsoft.com/office/powerpoint/2010/main" val="4156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A9EBC5-4B60-D28D-6D86-7702CCCA14A8}"/>
              </a:ext>
            </a:extLst>
          </p:cNvPr>
          <p:cNvSpPr>
            <a:spLocks noGrp="1"/>
          </p:cNvSpPr>
          <p:nvPr>
            <p:ph type="title"/>
          </p:nvPr>
        </p:nvSpPr>
        <p:spPr>
          <a:xfrm>
            <a:off x="838200" y="365125"/>
            <a:ext cx="10774680" cy="1325563"/>
          </a:xfrm>
        </p:spPr>
        <p:txBody>
          <a:bodyPr/>
          <a:lstStyle/>
          <a:p>
            <a:r>
              <a:rPr lang="en-US" dirty="0" err="1"/>
              <a:t>Akar</a:t>
            </a:r>
            <a:r>
              <a:rPr lang="en-US" dirty="0"/>
              <a:t> </a:t>
            </a:r>
            <a:r>
              <a:rPr lang="id-ID" dirty="0" err="1"/>
              <a:t>K</a:t>
            </a:r>
            <a:r>
              <a:rPr lang="en-US" dirty="0" err="1" smtClean="0"/>
              <a:t>etimpangan</a:t>
            </a:r>
            <a:r>
              <a:rPr lang="en-US" dirty="0" smtClean="0"/>
              <a:t> </a:t>
            </a:r>
            <a:r>
              <a:rPr lang="id-ID" dirty="0"/>
              <a:t>G</a:t>
            </a:r>
            <a:r>
              <a:rPr lang="en-US" dirty="0" smtClean="0"/>
              <a:t>ender </a:t>
            </a:r>
            <a:r>
              <a:rPr lang="en-US" dirty="0"/>
              <a:t>di </a:t>
            </a:r>
            <a:r>
              <a:rPr lang="id-ID" dirty="0" err="1"/>
              <a:t>B</a:t>
            </a:r>
            <a:r>
              <a:rPr lang="en-US" dirty="0" err="1" smtClean="0"/>
              <a:t>idang</a:t>
            </a:r>
            <a:r>
              <a:rPr lang="en-US" dirty="0" smtClean="0"/>
              <a:t> </a:t>
            </a:r>
            <a:r>
              <a:rPr lang="id-ID" dirty="0" smtClean="0"/>
              <a:t>Kesehatan</a:t>
            </a:r>
            <a:endParaRPr lang="en-ID" dirty="0"/>
          </a:p>
        </p:txBody>
      </p:sp>
      <p:graphicFrame>
        <p:nvGraphicFramePr>
          <p:cNvPr id="6" name="Content Placeholder 5">
            <a:extLst>
              <a:ext uri="{FF2B5EF4-FFF2-40B4-BE49-F238E27FC236}">
                <a16:creationId xmlns:a16="http://schemas.microsoft.com/office/drawing/2014/main" xmlns="" id="{37A73F24-27C4-ABDA-D173-F012393792E5}"/>
              </a:ext>
            </a:extLst>
          </p:cNvPr>
          <p:cNvGraphicFramePr>
            <a:graphicFrameLocks noGrp="1"/>
          </p:cNvGraphicFramePr>
          <p:nvPr>
            <p:ph idx="1"/>
            <p:extLst>
              <p:ext uri="{D42A27DB-BD31-4B8C-83A1-F6EECF244321}">
                <p14:modId xmlns:p14="http://schemas.microsoft.com/office/powerpoint/2010/main" val="38839439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4" name="Slide Number Placeholder 3"/>
          <p:cNvSpPr>
            <a:spLocks noGrp="1"/>
          </p:cNvSpPr>
          <p:nvPr>
            <p:ph type="sldNum" sz="quarter" idx="12"/>
          </p:nvPr>
        </p:nvSpPr>
        <p:spPr/>
        <p:txBody>
          <a:bodyPr/>
          <a:lstStyle/>
          <a:p>
            <a:fld id="{3119B8AA-864B-4072-B7A9-313F246F49E9}" type="slidenum">
              <a:rPr lang="en-ID" smtClean="0"/>
              <a:t>2</a:t>
            </a:fld>
            <a:endParaRPr lang="en-ID"/>
          </a:p>
        </p:txBody>
      </p:sp>
    </p:spTree>
    <p:extLst>
      <p:ext uri="{BB962C8B-B14F-4D97-AF65-F5344CB8AC3E}">
        <p14:creationId xmlns:p14="http://schemas.microsoft.com/office/powerpoint/2010/main" val="1582236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4035"/>
            <a:ext cx="10515600" cy="1325563"/>
          </a:xfrm>
        </p:spPr>
        <p:txBody>
          <a:bodyPr>
            <a:normAutofit fontScale="90000"/>
          </a:bodyPr>
          <a:lstStyle/>
          <a:p>
            <a:r>
              <a:rPr lang="id-ID" dirty="0" smtClean="0"/>
              <a:t/>
            </a:r>
            <a:br>
              <a:rPr lang="id-ID" dirty="0" smtClean="0"/>
            </a:br>
            <a:r>
              <a:rPr lang="id-ID" sz="2000" b="1" dirty="0" smtClean="0"/>
              <a:t>Rekomendasi Strategis (4.1)</a:t>
            </a:r>
            <a:r>
              <a:rPr lang="en-US" sz="2000" b="1" dirty="0" smtClean="0"/>
              <a:t/>
            </a:r>
            <a:br>
              <a:rPr lang="en-US" sz="2000" b="1" dirty="0" smtClean="0"/>
            </a:br>
            <a:r>
              <a:rPr lang="id-ID" sz="2000" b="1" dirty="0"/>
              <a:t>BPJS KESEHATAN YANG MELINDUNGI PEREMPUAN</a:t>
            </a:r>
            <a:br>
              <a:rPr lang="id-ID" sz="2000" b="1" dirty="0"/>
            </a:br>
            <a:r>
              <a:rPr lang="id-ID" sz="2000" b="1" dirty="0"/>
              <a: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5730622"/>
              </p:ext>
            </p:extLst>
          </p:nvPr>
        </p:nvGraphicFramePr>
        <p:xfrm>
          <a:off x="731520" y="560070"/>
          <a:ext cx="10515600" cy="616204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r>
                        <a:rPr lang="id-ID" sz="1700" b="1" dirty="0" smtClean="0"/>
                        <a:t>BPJS</a:t>
                      </a:r>
                      <a:r>
                        <a:rPr lang="id-ID" sz="1700" b="1" baseline="0" dirty="0" smtClean="0"/>
                        <a:t> KESEHATAN YANG MELINDUNGI PEREMPUAN</a:t>
                      </a:r>
                      <a:endParaRPr lang="id-ID" sz="1700" b="1" dirty="0"/>
                    </a:p>
                  </a:txBody>
                  <a:tcPr/>
                </a:tc>
                <a:tc>
                  <a:txBody>
                    <a:bodyPr/>
                    <a:lstStyle/>
                    <a:p>
                      <a:pPr marL="342900" indent="-342900">
                        <a:buFont typeface="+mj-lt"/>
                        <a:buAutoNum type="arabicPeriod"/>
                      </a:pPr>
                      <a:r>
                        <a:rPr lang="id-ID" sz="1700" dirty="0" smtClean="0"/>
                        <a:t>Mengalokasikan</a:t>
                      </a:r>
                      <a:r>
                        <a:rPr lang="id-ID" sz="1700" baseline="0" dirty="0" smtClean="0"/>
                        <a:t> dana untuk program kesehatan perempuan di daerah yang belum </a:t>
                      </a:r>
                      <a:r>
                        <a:rPr lang="id-ID" sz="1700" baseline="0" dirty="0" smtClean="0"/>
                        <a:t>dijamin oleh </a:t>
                      </a:r>
                      <a:r>
                        <a:rPr lang="id-ID" sz="1700" baseline="0" dirty="0" smtClean="0"/>
                        <a:t>BPJS</a:t>
                      </a:r>
                      <a:endParaRPr lang="en-US" sz="1700" baseline="0" dirty="0" smtClean="0"/>
                    </a:p>
                    <a:p>
                      <a:pPr marL="342900" indent="-342900">
                        <a:buFont typeface="+mj-lt"/>
                        <a:buAutoNum type="arabicPeriod"/>
                      </a:pPr>
                      <a:r>
                        <a:rPr lang="en-US" sz="1700" kern="1200" dirty="0" err="1" smtClean="0">
                          <a:solidFill>
                            <a:schemeClr val="dk1"/>
                          </a:solidFill>
                          <a:effectLst/>
                          <a:latin typeface="+mn-lt"/>
                          <a:ea typeface="+mn-ea"/>
                          <a:cs typeface="+mn-cs"/>
                        </a:rPr>
                        <a:t>Merumuskan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kebijakan</a:t>
                      </a:r>
                      <a:r>
                        <a:rPr lang="en-US" sz="1700" kern="1200" dirty="0" smtClean="0">
                          <a:solidFill>
                            <a:schemeClr val="dk1"/>
                          </a:solidFill>
                          <a:effectLst/>
                          <a:latin typeface="+mn-lt"/>
                          <a:ea typeface="+mn-ea"/>
                          <a:cs typeface="+mn-cs"/>
                        </a:rPr>
                        <a:t> yang </a:t>
                      </a:r>
                      <a:r>
                        <a:rPr lang="en-US" sz="1700" kern="1200" dirty="0" err="1" smtClean="0">
                          <a:solidFill>
                            <a:schemeClr val="dk1"/>
                          </a:solidFill>
                          <a:effectLst/>
                          <a:latin typeface="+mn-lt"/>
                          <a:ea typeface="+mn-ea"/>
                          <a:cs typeface="+mn-cs"/>
                        </a:rPr>
                        <a:t>lebih</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ro</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terhadap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perempuan</a:t>
                      </a:r>
                      <a:r>
                        <a:rPr lang="en-US" sz="1700" kern="1200" dirty="0" smtClean="0">
                          <a:solidFill>
                            <a:schemeClr val="dk1"/>
                          </a:solidFill>
                          <a:effectLst/>
                          <a:latin typeface="+mn-lt"/>
                          <a:ea typeface="+mn-ea"/>
                          <a:cs typeface="+mn-cs"/>
                        </a:rPr>
                        <a:t>.</a:t>
                      </a:r>
                    </a:p>
                    <a:p>
                      <a:pPr marL="342900" indent="-342900">
                        <a:buFont typeface="+mj-lt"/>
                        <a:buAutoNum type="arabicPeriod"/>
                      </a:pPr>
                      <a:r>
                        <a:rPr lang="en-US" sz="1700" kern="1200" dirty="0" err="1" smtClean="0">
                          <a:solidFill>
                            <a:schemeClr val="dk1"/>
                          </a:solidFill>
                          <a:effectLst/>
                          <a:latin typeface="+mn-lt"/>
                          <a:ea typeface="+mn-ea"/>
                          <a:cs typeface="+mn-cs"/>
                        </a:rPr>
                        <a:t>Pendampingan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di </a:t>
                      </a:r>
                      <a:r>
                        <a:rPr lang="en-US" sz="1700" kern="1200" dirty="0" err="1" smtClean="0">
                          <a:solidFill>
                            <a:schemeClr val="dk1"/>
                          </a:solidFill>
                          <a:effectLst/>
                          <a:latin typeface="+mn-lt"/>
                          <a:ea typeface="+mn-ea"/>
                          <a:cs typeface="+mn-cs"/>
                        </a:rPr>
                        <a:t>setiap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tingkatan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oleh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pengurus</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artai</a:t>
                      </a:r>
                      <a:r>
                        <a:rPr lang="id-ID" sz="1700" kern="1200" baseline="0" dirty="0" smtClean="0">
                          <a:solidFill>
                            <a:schemeClr val="dk1"/>
                          </a:solidFill>
                          <a:effectLst/>
                          <a:latin typeface="+mn-lt"/>
                          <a:ea typeface="+mn-ea"/>
                          <a:cs typeface="+mn-cs"/>
                        </a:rPr>
                        <a:t> NasDem.</a:t>
                      </a:r>
                      <a:endParaRPr lang="en-US" sz="1700" kern="1200" dirty="0" smtClean="0">
                        <a:solidFill>
                          <a:schemeClr val="dk1"/>
                        </a:solidFill>
                        <a:effectLst/>
                        <a:latin typeface="+mn-lt"/>
                        <a:ea typeface="+mn-ea"/>
                        <a:cs typeface="+mn-cs"/>
                      </a:endParaRPr>
                    </a:p>
                    <a:p>
                      <a:pPr marL="342900" indent="-342900">
                        <a:buFont typeface="+mj-lt"/>
                        <a:buAutoNum type="arabicPeriod"/>
                      </a:pPr>
                      <a:r>
                        <a:rPr lang="en-US" sz="1700" kern="1200" dirty="0" smtClean="0">
                          <a:solidFill>
                            <a:schemeClr val="dk1"/>
                          </a:solidFill>
                          <a:effectLst/>
                          <a:latin typeface="+mn-lt"/>
                          <a:ea typeface="+mn-ea"/>
                          <a:cs typeface="+mn-cs"/>
                        </a:rPr>
                        <a:t>Kader </a:t>
                      </a:r>
                      <a:r>
                        <a:rPr lang="en-US" sz="1700" kern="1200" dirty="0" err="1" smtClean="0">
                          <a:solidFill>
                            <a:schemeClr val="dk1"/>
                          </a:solidFill>
                          <a:effectLst/>
                          <a:latin typeface="+mn-lt"/>
                          <a:ea typeface="+mn-ea"/>
                          <a:cs typeface="+mn-cs"/>
                        </a:rPr>
                        <a:t>mampu</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mengedukasi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a:t>
                      </a:r>
                      <a:r>
                        <a:rPr lang="id-ID" sz="1700" kern="1200" dirty="0" smtClean="0">
                          <a:solidFill>
                            <a:schemeClr val="dk1"/>
                          </a:solidFill>
                          <a:effectLst/>
                          <a:latin typeface="+mn-lt"/>
                          <a:ea typeface="+mn-ea"/>
                          <a:cs typeface="+mn-cs"/>
                        </a:rPr>
                        <a:t>ntang</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program </a:t>
                      </a:r>
                      <a:r>
                        <a:rPr lang="en-US" sz="1700" kern="1200" dirty="0" smtClean="0">
                          <a:solidFill>
                            <a:schemeClr val="dk1"/>
                          </a:solidFill>
                          <a:effectLst/>
                          <a:latin typeface="+mn-lt"/>
                          <a:ea typeface="+mn-ea"/>
                          <a:cs typeface="+mn-cs"/>
                        </a:rPr>
                        <a:t>BPJS</a:t>
                      </a:r>
                      <a:r>
                        <a:rPr lang="id-ID" sz="1700" kern="1200" dirty="0" smtClean="0">
                          <a:solidFill>
                            <a:schemeClr val="dk1"/>
                          </a:solidFill>
                          <a:effectLst/>
                          <a:latin typeface="+mn-lt"/>
                          <a:ea typeface="+mn-ea"/>
                          <a:cs typeface="+mn-cs"/>
                        </a:rPr>
                        <a:t> Kesehatan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setiap</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tingkatan</a:t>
                      </a:r>
                      <a:r>
                        <a:rPr lang="en-US" sz="1700" kern="1200" dirty="0" smtClean="0">
                          <a:solidFill>
                            <a:schemeClr val="dk1"/>
                          </a:solidFill>
                          <a:effectLst/>
                          <a:latin typeface="+mn-lt"/>
                          <a:ea typeface="+mn-ea"/>
                          <a:cs typeface="+mn-cs"/>
                        </a:rPr>
                        <a:t>.</a:t>
                      </a:r>
                    </a:p>
                    <a:p>
                      <a:pPr marL="342900" indent="-342900">
                        <a:buFont typeface="+mj-lt"/>
                        <a:buAutoNum type="arabicPeriod"/>
                      </a:pPr>
                      <a:endParaRPr lang="id-ID" sz="17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700" kern="1200" dirty="0" smtClean="0">
                          <a:solidFill>
                            <a:schemeClr val="dk1"/>
                          </a:solidFill>
                          <a:effectLst/>
                          <a:latin typeface="+mn-lt"/>
                          <a:ea typeface="+mn-ea"/>
                          <a:cs typeface="+mn-cs"/>
                        </a:rPr>
                        <a:t>Merevisi kebijakan BPJS Kesehatan, agar menjamin perempuan untuk kesehatan mental, kanker, hipertensi, stroke, ISPA, hemodialisis karena perempuan memiliki prevalensi tinggi pada penyakit-penyakit ini dibandingkan laki-laki.</a:t>
                      </a:r>
                      <a:endParaRPr lang="en-US" sz="1700" kern="1200" dirty="0" smtClean="0">
                        <a:solidFill>
                          <a:schemeClr val="dk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700" kern="1200" dirty="0" smtClean="0">
                          <a:solidFill>
                            <a:schemeClr val="tx1"/>
                          </a:solidFill>
                          <a:effectLst/>
                          <a:latin typeface="+mn-lt"/>
                          <a:ea typeface="+mn-ea"/>
                          <a:cs typeface="+mn-cs"/>
                        </a:rPr>
                        <a:t> </a:t>
                      </a:r>
                      <a:r>
                        <a:rPr lang="en-US" sz="1700" kern="1200" dirty="0" smtClean="0">
                          <a:solidFill>
                            <a:schemeClr val="dk1"/>
                          </a:solidFill>
                          <a:effectLst/>
                          <a:latin typeface="+mn-lt"/>
                          <a:ea typeface="+mn-ea"/>
                          <a:cs typeface="+mn-cs"/>
                        </a:rPr>
                        <a:t>BPJS </a:t>
                      </a:r>
                      <a:r>
                        <a:rPr lang="en-US" sz="1700" kern="1200" dirty="0" err="1" smtClean="0">
                          <a:solidFill>
                            <a:schemeClr val="dk1"/>
                          </a:solidFill>
                          <a:effectLst/>
                          <a:latin typeface="+mn-lt"/>
                          <a:ea typeface="+mn-ea"/>
                          <a:cs typeface="+mn-cs"/>
                        </a:rPr>
                        <a:t>harus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sanksi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tegas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terhadap</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RS</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yang </a:t>
                      </a:r>
                      <a:r>
                        <a:rPr lang="en-US" sz="1700" kern="1200" dirty="0" err="1" smtClean="0">
                          <a:solidFill>
                            <a:schemeClr val="dk1"/>
                          </a:solidFill>
                          <a:effectLst/>
                          <a:latin typeface="+mn-lt"/>
                          <a:ea typeface="+mn-ea"/>
                          <a:cs typeface="+mn-cs"/>
                        </a:rPr>
                        <a:t>tidak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memiliki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dokter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spesialis</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pada</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hari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libur</a:t>
                      </a:r>
                      <a:r>
                        <a:rPr lang="en-US" sz="1700" kern="1200" dirty="0" smtClean="0">
                          <a:solidFill>
                            <a:schemeClr val="dk1"/>
                          </a:solidFill>
                          <a:effectLst/>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700" kern="1200" dirty="0" smtClean="0">
                          <a:solidFill>
                            <a:schemeClr val="dk1"/>
                          </a:solidFill>
                          <a:effectLst/>
                          <a:latin typeface="+mn-lt"/>
                          <a:ea typeface="+mn-ea"/>
                          <a:cs typeface="+mn-cs"/>
                        </a:rPr>
                        <a:t>BPJS </a:t>
                      </a:r>
                      <a:r>
                        <a:rPr lang="en-US" sz="1700" kern="1200" dirty="0" err="1" smtClean="0">
                          <a:solidFill>
                            <a:schemeClr val="dk1"/>
                          </a:solidFill>
                          <a:effectLst/>
                          <a:latin typeface="+mn-lt"/>
                          <a:ea typeface="+mn-ea"/>
                          <a:cs typeface="+mn-cs"/>
                        </a:rPr>
                        <a:t>tidak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memiliki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alasan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memulangkan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pasien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sebelum</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benar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benar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pulih</a:t>
                      </a:r>
                      <a:r>
                        <a:rPr lang="en-US" sz="17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dirty="0" smtClean="0">
                        <a:solidFill>
                          <a:schemeClr val="tx1"/>
                        </a:solidFill>
                        <a:effectLst/>
                        <a:latin typeface="+mn-lt"/>
                        <a:ea typeface="+mn-ea"/>
                        <a:cs typeface="+mn-cs"/>
                      </a:endParaRPr>
                    </a:p>
                  </a:txBody>
                  <a:tcPr/>
                </a:tc>
                <a:tc>
                  <a:txBody>
                    <a:bodyPr/>
                    <a:lstStyle/>
                    <a:p>
                      <a:endParaRPr lang="id-ID" sz="1700"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20</a:t>
            </a:fld>
            <a:endParaRPr lang="en-ID"/>
          </a:p>
        </p:txBody>
      </p:sp>
    </p:spTree>
    <p:extLst>
      <p:ext uri="{BB962C8B-B14F-4D97-AF65-F5344CB8AC3E}">
        <p14:creationId xmlns:p14="http://schemas.microsoft.com/office/powerpoint/2010/main" val="2497294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0195"/>
            <a:ext cx="10515600" cy="1325563"/>
          </a:xfrm>
        </p:spPr>
        <p:txBody>
          <a:bodyPr>
            <a:normAutofit/>
          </a:bodyPr>
          <a:lstStyle/>
          <a:p>
            <a:r>
              <a:rPr lang="id-ID" sz="2000" b="1" dirty="0" smtClean="0"/>
              <a:t>Rekomendasi Strategis </a:t>
            </a:r>
            <a:r>
              <a:rPr lang="id-ID" sz="2000" b="1" dirty="0" smtClean="0"/>
              <a:t>(4.3)</a:t>
            </a:r>
            <a:endParaRPr lang="id-ID" sz="20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33543787"/>
              </p:ext>
            </p:extLst>
          </p:nvPr>
        </p:nvGraphicFramePr>
        <p:xfrm>
          <a:off x="762000" y="602770"/>
          <a:ext cx="10439400" cy="5753580"/>
        </p:xfrm>
        <a:graphic>
          <a:graphicData uri="http://schemas.openxmlformats.org/drawingml/2006/table">
            <a:tbl>
              <a:tblPr firstRow="1" bandRow="1">
                <a:tableStyleId>{5C22544A-7EE6-4342-B048-85BDC9FD1C3A}</a:tableStyleId>
              </a:tblPr>
              <a:tblGrid>
                <a:gridCol w="2609850"/>
                <a:gridCol w="2609850"/>
                <a:gridCol w="2609850"/>
                <a:gridCol w="2609850"/>
              </a:tblGrid>
              <a:tr h="4805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5154291">
                <a:tc>
                  <a:txBody>
                    <a:bodyPr/>
                    <a:lstStyle/>
                    <a:p>
                      <a:r>
                        <a:rPr lang="id-ID" sz="1700" b="1" dirty="0" smtClean="0"/>
                        <a:t>BPJS</a:t>
                      </a:r>
                      <a:r>
                        <a:rPr lang="id-ID" sz="1700" b="1" baseline="0" dirty="0" smtClean="0"/>
                        <a:t> KESEHATAN YANG MELINDUNGI PEREMPUAN</a:t>
                      </a:r>
                      <a:endParaRPr lang="id-ID" sz="1700" dirty="0"/>
                    </a:p>
                  </a:txBody>
                  <a:tcPr/>
                </a:tc>
                <a:tc>
                  <a:txBody>
                    <a:bodyPr/>
                    <a:lstStyle/>
                    <a:p>
                      <a:pPr lvl="0"/>
                      <a:endParaRPr lang="en-US" sz="1700" kern="1200" dirty="0">
                        <a:solidFill>
                          <a:schemeClr val="dk1"/>
                        </a:solidFill>
                        <a:effectLst/>
                        <a:latin typeface="+mn-lt"/>
                        <a:ea typeface="+mn-ea"/>
                        <a:cs typeface="+mn-cs"/>
                      </a:endParaRPr>
                    </a:p>
                  </a:txBody>
                  <a:tcPr/>
                </a:tc>
                <a:tc>
                  <a:txBody>
                    <a:bodyPr/>
                    <a:lstStyle/>
                    <a:p>
                      <a:pPr marL="342900" lvl="0" indent="-342900">
                        <a:buAutoNum type="arabicPeriod" startAt="5"/>
                      </a:pPr>
                      <a:r>
                        <a:rPr lang="en-US" sz="1700" kern="1200" dirty="0" smtClean="0">
                          <a:solidFill>
                            <a:schemeClr val="dk1"/>
                          </a:solidFill>
                          <a:effectLst/>
                          <a:latin typeface="+mn-lt"/>
                          <a:ea typeface="+mn-ea"/>
                          <a:cs typeface="+mn-cs"/>
                        </a:rPr>
                        <a:t>BPJS </a:t>
                      </a:r>
                      <a:r>
                        <a:rPr lang="id-ID" sz="1700" kern="1200" dirty="0" smtClean="0">
                          <a:solidFill>
                            <a:schemeClr val="dk1"/>
                          </a:solidFill>
                          <a:effectLst/>
                          <a:latin typeface="+mn-lt"/>
                          <a:ea typeface="+mn-ea"/>
                          <a:cs typeface="+mn-cs"/>
                        </a:rPr>
                        <a:t>menjamin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obat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mental.</a:t>
                      </a:r>
                    </a:p>
                    <a:p>
                      <a:pPr marL="342900" lvl="0" indent="-342900">
                        <a:buAutoNum type="arabicPeriod" startAt="5"/>
                      </a:pPr>
                      <a:r>
                        <a:rPr lang="en-US" sz="1700" kern="1200" dirty="0" err="1" smtClean="0">
                          <a:solidFill>
                            <a:schemeClr val="dk1"/>
                          </a:solidFill>
                          <a:effectLst/>
                          <a:latin typeface="+mn-lt"/>
                          <a:ea typeface="+mn-ea"/>
                          <a:cs typeface="+mn-cs"/>
                        </a:rPr>
                        <a:t>Memberikan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elayanan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terkait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obat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kanker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rumah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sakit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daerah</a:t>
                      </a:r>
                      <a:r>
                        <a:rPr lang="en-US" sz="1700" kern="1200" dirty="0" smtClean="0">
                          <a:solidFill>
                            <a:schemeClr val="dk1"/>
                          </a:solidFill>
                          <a:effectLst/>
                          <a:latin typeface="+mn-lt"/>
                          <a:ea typeface="+mn-ea"/>
                          <a:cs typeface="+mn-cs"/>
                        </a:rPr>
                        <a:t>.</a:t>
                      </a:r>
                    </a:p>
                    <a:p>
                      <a:pPr marL="342900" lvl="0" indent="-342900">
                        <a:buAutoNum type="arabicPeriod" startAt="5"/>
                      </a:pPr>
                      <a:r>
                        <a:rPr lang="en-US" sz="1700" kern="1200" dirty="0" err="1" smtClean="0">
                          <a:solidFill>
                            <a:schemeClr val="dk1"/>
                          </a:solidFill>
                          <a:effectLst/>
                          <a:latin typeface="+mn-lt"/>
                          <a:ea typeface="+mn-ea"/>
                          <a:cs typeface="+mn-cs"/>
                        </a:rPr>
                        <a:t>Memangkas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kebijakan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birokrasi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kemudahan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a:t>
                      </a:r>
                    </a:p>
                    <a:p>
                      <a:pPr marL="342900" lvl="0" indent="-342900">
                        <a:buAutoNum type="arabicPeriod" startAt="5"/>
                      </a:pPr>
                      <a:r>
                        <a:rPr lang="en-US" sz="1700" kern="1200" dirty="0" err="1" smtClean="0">
                          <a:solidFill>
                            <a:schemeClr val="dk1"/>
                          </a:solidFill>
                          <a:effectLst/>
                          <a:latin typeface="+mn-lt"/>
                          <a:ea typeface="+mn-ea"/>
                          <a:cs typeface="+mn-cs"/>
                        </a:rPr>
                        <a:t>Faskes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memiliki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standar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dasar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dalam</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kesehatan</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sehingga</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tidak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ada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perbedaan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antar</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faskes</a:t>
                      </a:r>
                      <a:r>
                        <a:rPr lang="en-US" sz="1700" kern="1200" dirty="0" smtClean="0">
                          <a:solidFill>
                            <a:schemeClr val="dk1"/>
                          </a:solidFill>
                          <a:effectLst/>
                          <a:latin typeface="+mn-lt"/>
                          <a:ea typeface="+mn-ea"/>
                          <a:cs typeface="+mn-cs"/>
                        </a:rPr>
                        <a:t> di </a:t>
                      </a:r>
                      <a:r>
                        <a:rPr lang="en-US" sz="1700" kern="1200" dirty="0" err="1" smtClean="0">
                          <a:solidFill>
                            <a:schemeClr val="dk1"/>
                          </a:solidFill>
                          <a:effectLst/>
                          <a:latin typeface="+mn-lt"/>
                          <a:ea typeface="+mn-ea"/>
                          <a:cs typeface="+mn-cs"/>
                        </a:rPr>
                        <a:t>kota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di </a:t>
                      </a:r>
                      <a:r>
                        <a:rPr lang="en-US" sz="1700" kern="1200" dirty="0" err="1" smtClean="0">
                          <a:solidFill>
                            <a:schemeClr val="dk1"/>
                          </a:solidFill>
                          <a:effectLst/>
                          <a:latin typeface="+mn-lt"/>
                          <a:ea typeface="+mn-ea"/>
                          <a:cs typeface="+mn-cs"/>
                        </a:rPr>
                        <a:t>daerah</a:t>
                      </a:r>
                      <a:r>
                        <a:rPr lang="en-US" sz="1700" kern="1200" dirty="0" smtClean="0">
                          <a:solidFill>
                            <a:schemeClr val="dk1"/>
                          </a:solidFill>
                          <a:effectLst/>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Tx/>
                        <a:buAutoNum type="arabicPeriod" startAt="5"/>
                        <a:tabLst/>
                        <a:defRPr/>
                      </a:pPr>
                      <a:r>
                        <a:rPr lang="id-ID" sz="1700" kern="1200" dirty="0" smtClean="0">
                          <a:solidFill>
                            <a:schemeClr val="dk1"/>
                          </a:solidFill>
                          <a:effectLst/>
                          <a:latin typeface="+mn-lt"/>
                          <a:ea typeface="+mn-ea"/>
                          <a:cs typeface="+mn-cs"/>
                        </a:rPr>
                        <a:t>Mengalokasikan dana untuk program kesehatan perempuan di daerah yang belum dicover BPJS</a:t>
                      </a:r>
                      <a:r>
                        <a:rPr lang="en-US" sz="1700" kern="1200" dirty="0" smtClean="0">
                          <a:solidFill>
                            <a:schemeClr val="dk1"/>
                          </a:solidFill>
                          <a:effectLst/>
                          <a:latin typeface="+mn-lt"/>
                          <a:ea typeface="+mn-ea"/>
                          <a:cs typeface="+mn-cs"/>
                        </a:rPr>
                        <a:t>.</a:t>
                      </a:r>
                    </a:p>
                  </a:txBody>
                  <a:tcPr/>
                </a:tc>
                <a:tc>
                  <a:txBody>
                    <a:bodyPr/>
                    <a:lstStyle/>
                    <a:p>
                      <a:endParaRPr lang="id-ID" sz="1700"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21</a:t>
            </a:fld>
            <a:endParaRPr lang="en-ID"/>
          </a:p>
        </p:txBody>
      </p:sp>
    </p:spTree>
    <p:extLst>
      <p:ext uri="{BB962C8B-B14F-4D97-AF65-F5344CB8AC3E}">
        <p14:creationId xmlns:p14="http://schemas.microsoft.com/office/powerpoint/2010/main" val="3002098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F381B9-194C-601C-1935-EE347FE9F886}"/>
              </a:ext>
            </a:extLst>
          </p:cNvPr>
          <p:cNvSpPr>
            <a:spLocks noGrp="1"/>
          </p:cNvSpPr>
          <p:nvPr>
            <p:ph type="title"/>
          </p:nvPr>
        </p:nvSpPr>
        <p:spPr/>
        <p:txBody>
          <a:bodyPr/>
          <a:lstStyle/>
          <a:p>
            <a:r>
              <a:rPr lang="en-US" dirty="0"/>
              <a:t>AKIBATNYA</a:t>
            </a:r>
            <a:endParaRPr lang="en-ID" dirty="0"/>
          </a:p>
        </p:txBody>
      </p:sp>
      <p:graphicFrame>
        <p:nvGraphicFramePr>
          <p:cNvPr id="4" name="Content Placeholder 3">
            <a:extLst>
              <a:ext uri="{FF2B5EF4-FFF2-40B4-BE49-F238E27FC236}">
                <a16:creationId xmlns:a16="http://schemas.microsoft.com/office/drawing/2014/main" xmlns="" id="{CC170717-2E67-6EAC-F63C-6B6B635F5D1E}"/>
              </a:ext>
            </a:extLst>
          </p:cNvPr>
          <p:cNvGraphicFramePr>
            <a:graphicFrameLocks noGrp="1"/>
          </p:cNvGraphicFramePr>
          <p:nvPr>
            <p:ph idx="1"/>
            <p:extLst>
              <p:ext uri="{D42A27DB-BD31-4B8C-83A1-F6EECF244321}">
                <p14:modId xmlns:p14="http://schemas.microsoft.com/office/powerpoint/2010/main" val="2908615552"/>
              </p:ext>
            </p:extLst>
          </p:nvPr>
        </p:nvGraphicFramePr>
        <p:xfrm>
          <a:off x="838200" y="156654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3</a:t>
            </a:fld>
            <a:endParaRPr lang="en-ID"/>
          </a:p>
        </p:txBody>
      </p:sp>
    </p:spTree>
    <p:extLst>
      <p:ext uri="{BB962C8B-B14F-4D97-AF65-F5344CB8AC3E}">
        <p14:creationId xmlns:p14="http://schemas.microsoft.com/office/powerpoint/2010/main" val="3571818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8CAD05-626B-10F1-B1A3-DF8BB1D3580E}"/>
              </a:ext>
            </a:extLst>
          </p:cNvPr>
          <p:cNvSpPr>
            <a:spLocks noGrp="1"/>
          </p:cNvSpPr>
          <p:nvPr>
            <p:ph type="title"/>
          </p:nvPr>
        </p:nvSpPr>
        <p:spPr/>
        <p:txBody>
          <a:bodyPr/>
          <a:lstStyle/>
          <a:p>
            <a:r>
              <a:rPr lang="en-US" dirty="0"/>
              <a:t>DAMPAKNYA</a:t>
            </a:r>
            <a:endParaRPr lang="en-ID" dirty="0"/>
          </a:p>
        </p:txBody>
      </p:sp>
      <p:graphicFrame>
        <p:nvGraphicFramePr>
          <p:cNvPr id="5" name="Content Placeholder 4">
            <a:extLst>
              <a:ext uri="{FF2B5EF4-FFF2-40B4-BE49-F238E27FC236}">
                <a16:creationId xmlns:a16="http://schemas.microsoft.com/office/drawing/2014/main" xmlns="" id="{DF39C865-28A4-A780-61A6-FFAFDEEBCE59}"/>
              </a:ext>
            </a:extLst>
          </p:cNvPr>
          <p:cNvGraphicFramePr>
            <a:graphicFrameLocks noGrp="1"/>
          </p:cNvGraphicFramePr>
          <p:nvPr>
            <p:ph idx="1"/>
            <p:extLst>
              <p:ext uri="{D42A27DB-BD31-4B8C-83A1-F6EECF244321}">
                <p14:modId xmlns:p14="http://schemas.microsoft.com/office/powerpoint/2010/main" val="33652931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4" name="Slide Number Placeholder 3"/>
          <p:cNvSpPr>
            <a:spLocks noGrp="1"/>
          </p:cNvSpPr>
          <p:nvPr>
            <p:ph type="sldNum" sz="quarter" idx="12"/>
          </p:nvPr>
        </p:nvSpPr>
        <p:spPr/>
        <p:txBody>
          <a:bodyPr/>
          <a:lstStyle/>
          <a:p>
            <a:fld id="{3119B8AA-864B-4072-B7A9-313F246F49E9}" type="slidenum">
              <a:rPr lang="en-ID" smtClean="0"/>
              <a:t>4</a:t>
            </a:fld>
            <a:endParaRPr lang="en-ID"/>
          </a:p>
        </p:txBody>
      </p:sp>
    </p:spTree>
    <p:extLst>
      <p:ext uri="{BB962C8B-B14F-4D97-AF65-F5344CB8AC3E}">
        <p14:creationId xmlns:p14="http://schemas.microsoft.com/office/powerpoint/2010/main" val="220020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F0C8D9-76E1-51D6-B068-F398C3461E84}"/>
              </a:ext>
            </a:extLst>
          </p:cNvPr>
          <p:cNvSpPr>
            <a:spLocks noGrp="1"/>
          </p:cNvSpPr>
          <p:nvPr>
            <p:ph type="title"/>
          </p:nvPr>
        </p:nvSpPr>
        <p:spPr/>
        <p:txBody>
          <a:bodyPr/>
          <a:lstStyle/>
          <a:p>
            <a:r>
              <a:rPr lang="en-US" dirty="0"/>
              <a:t>BAGAIMANA MENGATASINYA?</a:t>
            </a:r>
            <a:endParaRPr lang="en-ID" dirty="0"/>
          </a:p>
        </p:txBody>
      </p:sp>
      <p:graphicFrame>
        <p:nvGraphicFramePr>
          <p:cNvPr id="4" name="Content Placeholder 3">
            <a:extLst>
              <a:ext uri="{FF2B5EF4-FFF2-40B4-BE49-F238E27FC236}">
                <a16:creationId xmlns:a16="http://schemas.microsoft.com/office/drawing/2014/main" xmlns="" id="{7B818572-7089-9A4B-2FC5-A08854BADF1A}"/>
              </a:ext>
            </a:extLst>
          </p:cNvPr>
          <p:cNvGraphicFramePr>
            <a:graphicFrameLocks noGrp="1"/>
          </p:cNvGraphicFramePr>
          <p:nvPr>
            <p:ph idx="1"/>
            <p:extLst>
              <p:ext uri="{D42A27DB-BD31-4B8C-83A1-F6EECF244321}">
                <p14:modId xmlns:p14="http://schemas.microsoft.com/office/powerpoint/2010/main" val="22792900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5</a:t>
            </a:fld>
            <a:endParaRPr lang="en-ID"/>
          </a:p>
        </p:txBody>
      </p:sp>
    </p:spTree>
    <p:extLst>
      <p:ext uri="{BB962C8B-B14F-4D97-AF65-F5344CB8AC3E}">
        <p14:creationId xmlns:p14="http://schemas.microsoft.com/office/powerpoint/2010/main" val="2464743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8A2EAE-C9F0-E931-A6F1-C1407D78F9F7}"/>
              </a:ext>
            </a:extLst>
          </p:cNvPr>
          <p:cNvSpPr>
            <a:spLocks noGrp="1"/>
          </p:cNvSpPr>
          <p:nvPr>
            <p:ph type="title"/>
          </p:nvPr>
        </p:nvSpPr>
        <p:spPr/>
        <p:txBody>
          <a:bodyPr/>
          <a:lstStyle/>
          <a:p>
            <a:r>
              <a:rPr lang="en-US" dirty="0"/>
              <a:t>APA REKOMENDASI KITA?</a:t>
            </a:r>
            <a:endParaRPr lang="en-ID" dirty="0"/>
          </a:p>
        </p:txBody>
      </p:sp>
      <p:sp>
        <p:nvSpPr>
          <p:cNvPr id="3" name="Content Placeholder 2">
            <a:extLst>
              <a:ext uri="{FF2B5EF4-FFF2-40B4-BE49-F238E27FC236}">
                <a16:creationId xmlns:a16="http://schemas.microsoft.com/office/drawing/2014/main" xmlns="" id="{24745C5E-87BF-E460-1736-05EBA56BB0C5}"/>
              </a:ext>
            </a:extLst>
          </p:cNvPr>
          <p:cNvSpPr>
            <a:spLocks noGrp="1"/>
          </p:cNvSpPr>
          <p:nvPr>
            <p:ph idx="1"/>
          </p:nvPr>
        </p:nvSpPr>
        <p:spPr/>
        <p:txBody>
          <a:bodyPr/>
          <a:lstStyle/>
          <a:p>
            <a:r>
              <a:rPr lang="en-US" dirty="0" err="1"/>
              <a:t>Untuk</a:t>
            </a:r>
            <a:r>
              <a:rPr lang="en-US" dirty="0"/>
              <a:t> </a:t>
            </a:r>
            <a:r>
              <a:rPr lang="en-US" dirty="0" err="1"/>
              <a:t>Partai</a:t>
            </a:r>
            <a:r>
              <a:rPr lang="en-US" dirty="0"/>
              <a:t> </a:t>
            </a:r>
            <a:r>
              <a:rPr lang="en-US" dirty="0" err="1"/>
              <a:t>Nasdem</a:t>
            </a:r>
            <a:endParaRPr lang="en-US" dirty="0"/>
          </a:p>
          <a:p>
            <a:r>
              <a:rPr lang="en-US" dirty="0" err="1"/>
              <a:t>Untuk</a:t>
            </a:r>
            <a:r>
              <a:rPr lang="en-US" dirty="0"/>
              <a:t> </a:t>
            </a:r>
            <a:r>
              <a:rPr lang="en-US" dirty="0" err="1"/>
              <a:t>Pemerintah</a:t>
            </a:r>
            <a:endParaRPr lang="en-US" dirty="0"/>
          </a:p>
          <a:p>
            <a:r>
              <a:rPr lang="en-US" dirty="0" err="1"/>
              <a:t>Untuk</a:t>
            </a:r>
            <a:r>
              <a:rPr lang="en-US" dirty="0"/>
              <a:t> Masyarakat</a:t>
            </a:r>
            <a:endParaRPr lang="en-ID" dirty="0"/>
          </a:p>
        </p:txBody>
      </p:sp>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6</a:t>
            </a:fld>
            <a:endParaRPr lang="en-ID"/>
          </a:p>
        </p:txBody>
      </p:sp>
    </p:spTree>
    <p:extLst>
      <p:ext uri="{BB962C8B-B14F-4D97-AF65-F5344CB8AC3E}">
        <p14:creationId xmlns:p14="http://schemas.microsoft.com/office/powerpoint/2010/main" val="3241077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1DF35F-8E5E-679F-2376-FFC812CF361D}"/>
              </a:ext>
            </a:extLst>
          </p:cNvPr>
          <p:cNvSpPr>
            <a:spLocks noGrp="1"/>
          </p:cNvSpPr>
          <p:nvPr>
            <p:ph type="title"/>
          </p:nvPr>
        </p:nvSpPr>
        <p:spPr/>
        <p:txBody>
          <a:bodyPr/>
          <a:lstStyle/>
          <a:p>
            <a:r>
              <a:rPr lang="en-US" dirty="0"/>
              <a:t>APA REKOMENDASI KITA?</a:t>
            </a:r>
            <a:endParaRPr lang="en-ID" dirty="0"/>
          </a:p>
        </p:txBody>
      </p:sp>
      <p:graphicFrame>
        <p:nvGraphicFramePr>
          <p:cNvPr id="4" name="Content Placeholder 3">
            <a:extLst>
              <a:ext uri="{FF2B5EF4-FFF2-40B4-BE49-F238E27FC236}">
                <a16:creationId xmlns:a16="http://schemas.microsoft.com/office/drawing/2014/main" xmlns="" id="{B9D69055-4A9A-8C24-F00D-07EFBAC3DA80}"/>
              </a:ext>
            </a:extLst>
          </p:cNvPr>
          <p:cNvGraphicFramePr>
            <a:graphicFrameLocks noGrp="1"/>
          </p:cNvGraphicFramePr>
          <p:nvPr>
            <p:ph idx="1"/>
            <p:extLst>
              <p:ext uri="{D42A27DB-BD31-4B8C-83A1-F6EECF244321}">
                <p14:modId xmlns:p14="http://schemas.microsoft.com/office/powerpoint/2010/main" val="15945630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7</a:t>
            </a:fld>
            <a:endParaRPr lang="en-ID"/>
          </a:p>
        </p:txBody>
      </p:sp>
    </p:spTree>
    <p:extLst>
      <p:ext uri="{BB962C8B-B14F-4D97-AF65-F5344CB8AC3E}">
        <p14:creationId xmlns:p14="http://schemas.microsoft.com/office/powerpoint/2010/main" val="538172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686" y="0"/>
            <a:ext cx="10515600" cy="1325563"/>
          </a:xfrm>
        </p:spPr>
        <p:txBody>
          <a:bodyPr>
            <a:normAutofit/>
          </a:bodyPr>
          <a:lstStyle/>
          <a:p>
            <a:r>
              <a:rPr lang="en-US" sz="2000" b="1" dirty="0" smtClean="0"/>
              <a:t>1. </a:t>
            </a:r>
            <a:r>
              <a:rPr lang="id-ID" sz="2000" b="1" dirty="0" smtClean="0"/>
              <a:t>REKOMENDASI STRATEGIS (</a:t>
            </a:r>
            <a:r>
              <a:rPr lang="id-ID" sz="2000" b="1" dirty="0" smtClean="0"/>
              <a:t>1.1)</a:t>
            </a:r>
            <a:r>
              <a:rPr lang="en-US" sz="2000" b="1" dirty="0" smtClean="0"/>
              <a:t/>
            </a:r>
            <a:br>
              <a:rPr lang="en-US" sz="2000" b="1" dirty="0" smtClean="0"/>
            </a:br>
            <a:r>
              <a:rPr lang="id-ID" sz="2000" b="1" dirty="0" smtClean="0"/>
              <a:t>AKSES KE KESEHATAN UNTUK MENURUNKAN ANGKA KEMATIAN IBU (AKI) DAN STUNTING</a:t>
            </a:r>
            <a:br>
              <a:rPr lang="id-ID" sz="2000" b="1" dirty="0" smtClean="0"/>
            </a:b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9515765"/>
              </p:ext>
            </p:extLst>
          </p:nvPr>
        </p:nvGraphicFramePr>
        <p:xfrm>
          <a:off x="823686" y="1201511"/>
          <a:ext cx="10515600" cy="512572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u="none" dirty="0" smtClean="0"/>
                        <a:t>REKOMENDASI</a:t>
                      </a:r>
                      <a:endParaRPr lang="id-ID" sz="1700" u="none" dirty="0"/>
                    </a:p>
                  </a:txBody>
                  <a:tcPr/>
                </a:tc>
                <a:tc>
                  <a:txBody>
                    <a:bodyPr/>
                    <a:lstStyle/>
                    <a:p>
                      <a:r>
                        <a:rPr lang="id-ID" sz="1700" u="none" dirty="0" smtClean="0"/>
                        <a:t>UNTUK NASDEM</a:t>
                      </a:r>
                      <a:endParaRPr lang="id-ID" sz="1700" u="none" dirty="0"/>
                    </a:p>
                  </a:txBody>
                  <a:tcPr/>
                </a:tc>
                <a:tc>
                  <a:txBody>
                    <a:bodyPr/>
                    <a:lstStyle/>
                    <a:p>
                      <a:r>
                        <a:rPr lang="id-ID" sz="1700" u="none" dirty="0" smtClean="0"/>
                        <a:t>PEMERINTAH</a:t>
                      </a:r>
                      <a:endParaRPr lang="id-ID" sz="1700" u="none" dirty="0"/>
                    </a:p>
                  </a:txBody>
                  <a:tcPr/>
                </a:tc>
                <a:tc>
                  <a:txBody>
                    <a:bodyPr/>
                    <a:lstStyle/>
                    <a:p>
                      <a:r>
                        <a:rPr lang="id-ID" sz="1700" u="none" dirty="0" smtClean="0"/>
                        <a:t>MASYARAKAT</a:t>
                      </a:r>
                      <a:endParaRPr lang="id-ID" sz="1700" u="none" dirty="0"/>
                    </a:p>
                  </a:txBody>
                  <a:tcPr/>
                </a:tc>
              </a:tr>
              <a:tr h="370840">
                <a:tc>
                  <a:txBody>
                    <a:bodyPr/>
                    <a:lstStyle/>
                    <a:p>
                      <a:r>
                        <a:rPr lang="id-ID" sz="1700" b="1" u="none" dirty="0" smtClean="0"/>
                        <a:t>AKSES</a:t>
                      </a:r>
                      <a:r>
                        <a:rPr lang="id-ID" sz="1700" b="1" u="none" baseline="0" dirty="0" smtClean="0"/>
                        <a:t> KE KESEHATAN UNTUK MENURUNKAN ANGKA KEMATIAN IBU (AKI) DAN STUNTING</a:t>
                      </a:r>
                      <a:endParaRPr lang="id-ID" sz="1700" b="1" u="none" dirty="0"/>
                    </a:p>
                  </a:txBody>
                  <a:tcPr/>
                </a:tc>
                <a:tc>
                  <a:txBody>
                    <a:bodyPr/>
                    <a:lstStyle/>
                    <a:p>
                      <a:pPr marL="342900" indent="-342900">
                        <a:buAutoNum type="arabicPeriod"/>
                      </a:pPr>
                      <a:r>
                        <a:rPr lang="id-ID" sz="1700" u="none" dirty="0" smtClean="0"/>
                        <a:t>Advokasi</a:t>
                      </a:r>
                      <a:r>
                        <a:rPr lang="en-US" sz="1700" u="none" baseline="0" dirty="0" smtClean="0"/>
                        <a:t> </a:t>
                      </a:r>
                      <a:r>
                        <a:rPr lang="id-ID" sz="1700" u="none" baseline="0" dirty="0" smtClean="0"/>
                        <a:t>persalinan aman</a:t>
                      </a:r>
                      <a:r>
                        <a:rPr lang="en-US" sz="1700" u="none" baseline="0" dirty="0" smtClean="0"/>
                        <a:t>.</a:t>
                      </a:r>
                      <a:endParaRPr lang="id-ID" sz="1700" u="none" baseline="0" dirty="0" smtClean="0"/>
                    </a:p>
                    <a:p>
                      <a:pPr marL="342900" indent="-342900">
                        <a:buAutoNum type="arabicPeriod"/>
                      </a:pPr>
                      <a:r>
                        <a:rPr lang="en-US" sz="1700" baseline="0" dirty="0" err="1" smtClean="0"/>
                        <a:t>Melakukan</a:t>
                      </a:r>
                      <a:r>
                        <a:rPr lang="en-US" sz="1700" baseline="0" dirty="0" smtClean="0"/>
                        <a:t> </a:t>
                      </a:r>
                      <a:r>
                        <a:rPr lang="en-US" sz="1700" baseline="0" dirty="0" err="1" smtClean="0"/>
                        <a:t>Pembahasan</a:t>
                      </a:r>
                      <a:r>
                        <a:rPr lang="id-ID" sz="1700" baseline="0" dirty="0" smtClean="0"/>
                        <a:t> </a:t>
                      </a:r>
                      <a:r>
                        <a:rPr lang="en-US" sz="1700" baseline="0" dirty="0" err="1" smtClean="0"/>
                        <a:t>untuk</a:t>
                      </a:r>
                      <a:r>
                        <a:rPr lang="en-US" sz="1700" baseline="0" dirty="0" smtClean="0"/>
                        <a:t> </a:t>
                      </a:r>
                      <a:r>
                        <a:rPr lang="id-ID" sz="1700" baseline="0" dirty="0" smtClean="0"/>
                        <a:t>merevisi UU dan Peraturan yang ada atau membuat yang baru untuk memastikan Faskes PONED dan PONEK berada di seluruh Indonesia</a:t>
                      </a:r>
                    </a:p>
                    <a:p>
                      <a:pPr marL="342900" indent="-342900">
                        <a:buAutoNum type="arabicPeriod"/>
                      </a:pPr>
                      <a:r>
                        <a:rPr lang="id-ID" sz="1700" kern="1200" dirty="0" smtClean="0">
                          <a:solidFill>
                            <a:schemeClr val="dk1"/>
                          </a:solidFill>
                          <a:effectLst/>
                          <a:latin typeface="+mn-lt"/>
                          <a:ea typeface="+mn-ea"/>
                          <a:cs typeface="+mn-cs"/>
                        </a:rPr>
                        <a:t>Membuat edukasi publik melalui platform politik untuk menurunkan stunting pada anak. </a:t>
                      </a:r>
                      <a:endParaRPr lang="id-ID" sz="1700" u="none" baseline="0" dirty="0" smtClean="0"/>
                    </a:p>
                  </a:txBody>
                  <a:tcPr/>
                </a:tc>
                <a:tc>
                  <a:txBody>
                    <a:bodyPr/>
                    <a:lstStyle/>
                    <a:p>
                      <a:pPr marL="342900" lvl="0" indent="-342900">
                        <a:buFont typeface="+mj-lt"/>
                        <a:buAutoNum type="arabicPeriod"/>
                      </a:pPr>
                      <a:r>
                        <a:rPr lang="en-US" sz="1700" u="none" kern="1200" dirty="0" err="1" smtClean="0">
                          <a:solidFill>
                            <a:schemeClr val="dk1"/>
                          </a:solidFill>
                          <a:effectLst/>
                          <a:latin typeface="+mn-lt"/>
                          <a:ea typeface="+mn-ea"/>
                          <a:cs typeface="+mn-cs"/>
                        </a:rPr>
                        <a:t>Perlu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kesinambungan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pelayanan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Kebidanan</a:t>
                      </a:r>
                      <a:r>
                        <a:rPr lang="en-US" sz="1700" u="none" kern="1200" dirty="0" smtClean="0">
                          <a:solidFill>
                            <a:schemeClr val="dk1"/>
                          </a:solidFill>
                          <a:effectLst/>
                          <a:latin typeface="+mn-lt"/>
                          <a:ea typeface="+mn-ea"/>
                          <a:cs typeface="+mn-cs"/>
                        </a:rPr>
                        <a:t> di Tingkat </a:t>
                      </a:r>
                      <a:r>
                        <a:rPr lang="en-US" sz="1700" u="none" kern="1200" dirty="0" err="1" smtClean="0">
                          <a:solidFill>
                            <a:schemeClr val="dk1"/>
                          </a:solidFill>
                          <a:effectLst/>
                          <a:latin typeface="+mn-lt"/>
                          <a:ea typeface="+mn-ea"/>
                          <a:cs typeface="+mn-cs"/>
                        </a:rPr>
                        <a:t>Pelayanan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Dasar</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dan</a:t>
                      </a:r>
                      <a:r>
                        <a:rPr lang="en-US" sz="1700" u="none" kern="1200" dirty="0" smtClean="0">
                          <a:solidFill>
                            <a:schemeClr val="dk1"/>
                          </a:solidFill>
                          <a:effectLst/>
                          <a:latin typeface="+mn-lt"/>
                          <a:ea typeface="+mn-ea"/>
                          <a:cs typeface="+mn-cs"/>
                        </a:rPr>
                        <a:t> di RS, </a:t>
                      </a:r>
                      <a:r>
                        <a:rPr lang="en-US" sz="1700" u="none" kern="1200" dirty="0" err="1" smtClean="0">
                          <a:solidFill>
                            <a:schemeClr val="dk1"/>
                          </a:solidFill>
                          <a:effectLst/>
                          <a:latin typeface="+mn-lt"/>
                          <a:ea typeface="+mn-ea"/>
                          <a:cs typeface="+mn-cs"/>
                        </a:rPr>
                        <a:t>didukung</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dengan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sistem</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rujukan</a:t>
                      </a:r>
                      <a:r>
                        <a:rPr lang="en-US" sz="1700" u="none" kern="1200" dirty="0" smtClean="0">
                          <a:solidFill>
                            <a:schemeClr val="dk1"/>
                          </a:solidFill>
                          <a:effectLst/>
                          <a:latin typeface="+mn-lt"/>
                          <a:ea typeface="+mn-ea"/>
                          <a:cs typeface="+mn-cs"/>
                        </a:rPr>
                        <a:t> yang </a:t>
                      </a:r>
                      <a:r>
                        <a:rPr lang="en-US" sz="1700" u="none" kern="1200" dirty="0" err="1" smtClean="0">
                          <a:solidFill>
                            <a:schemeClr val="dk1"/>
                          </a:solidFill>
                          <a:effectLst/>
                          <a:latin typeface="+mn-lt"/>
                          <a:ea typeface="+mn-ea"/>
                          <a:cs typeface="+mn-cs"/>
                        </a:rPr>
                        <a:t>efektif</a:t>
                      </a:r>
                      <a:r>
                        <a:rPr lang="id-ID" sz="1700" u="none" kern="1200" dirty="0" smtClean="0">
                          <a:solidFill>
                            <a:schemeClr val="dk1"/>
                          </a:solidFill>
                          <a:effectLst/>
                          <a:latin typeface="+mn-lt"/>
                          <a:ea typeface="+mn-ea"/>
                          <a:cs typeface="+mn-cs"/>
                        </a:rPr>
                        <a:t>.</a:t>
                      </a:r>
                      <a:r>
                        <a:rPr lang="id-ID" sz="1700" u="none" kern="1200" baseline="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Perbaikan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hanya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disalah</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satu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tingkat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Faskes</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atau</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rujukan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tidak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efektif</a:t>
                      </a:r>
                      <a:endParaRPr lang="en-US" sz="1700" u="none" kern="1200" dirty="0" smtClean="0">
                        <a:solidFill>
                          <a:schemeClr val="dk1"/>
                        </a:solidFill>
                        <a:effectLst/>
                        <a:latin typeface="+mn-lt"/>
                        <a:ea typeface="+mn-ea"/>
                        <a:cs typeface="+mn-cs"/>
                      </a:endParaRPr>
                    </a:p>
                    <a:p>
                      <a:pPr marL="342900" lvl="0" indent="-342900">
                        <a:buFont typeface="+mj-lt"/>
                        <a:buAutoNum type="arabicPeriod"/>
                      </a:pPr>
                      <a:r>
                        <a:rPr lang="en-US" sz="1700" u="none" kern="1200" dirty="0" err="1" smtClean="0">
                          <a:solidFill>
                            <a:schemeClr val="dk1"/>
                          </a:solidFill>
                          <a:effectLst/>
                          <a:latin typeface="+mn-lt"/>
                          <a:ea typeface="+mn-ea"/>
                          <a:cs typeface="+mn-cs"/>
                        </a:rPr>
                        <a:t>Semua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tingkatan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Faskes</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secara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bersama-sama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mempunyai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kapasitas</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untuk</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dapat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memberikan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pelayanan</a:t>
                      </a:r>
                      <a:r>
                        <a:rPr lang="en-US" sz="1700" u="none" kern="1200" dirty="0" smtClean="0">
                          <a:solidFill>
                            <a:schemeClr val="dk1"/>
                          </a:solidFill>
                          <a:effectLst/>
                          <a:latin typeface="+mn-lt"/>
                          <a:ea typeface="+mn-ea"/>
                          <a:cs typeface="+mn-cs"/>
                        </a:rPr>
                        <a:t>  24/7 </a:t>
                      </a:r>
                      <a:r>
                        <a:rPr lang="en-US" sz="1700" u="none" kern="1200" dirty="0" err="1" smtClean="0">
                          <a:solidFill>
                            <a:schemeClr val="dk1"/>
                          </a:solidFill>
                          <a:effectLst/>
                          <a:latin typeface="+mn-lt"/>
                          <a:ea typeface="+mn-ea"/>
                          <a:cs typeface="+mn-cs"/>
                        </a:rPr>
                        <a:t>sesuai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fungsinya</a:t>
                      </a:r>
                      <a:r>
                        <a:rPr lang="en-US" sz="1700" u="none" kern="1200" dirty="0" smtClean="0">
                          <a:solidFill>
                            <a:schemeClr val="dk1"/>
                          </a:solidFill>
                          <a:effectLst/>
                          <a:latin typeface="+mn-lt"/>
                          <a:ea typeface="+mn-ea"/>
                          <a:cs typeface="+mn-cs"/>
                        </a:rPr>
                        <a:t> </a:t>
                      </a:r>
                      <a:endParaRPr lang="id-ID" sz="1700" u="none" kern="1200" dirty="0" smtClean="0">
                        <a:solidFill>
                          <a:schemeClr val="dk1"/>
                        </a:solidFill>
                        <a:effectLst/>
                        <a:latin typeface="+mn-lt"/>
                        <a:ea typeface="+mn-ea"/>
                        <a:cs typeface="+mn-cs"/>
                      </a:endParaRPr>
                    </a:p>
                    <a:p>
                      <a:pPr lvl="0"/>
                      <a:endParaRPr lang="id-ID" sz="1700" u="none" kern="1200" dirty="0" smtClean="0">
                        <a:solidFill>
                          <a:schemeClr val="dk1"/>
                        </a:solidFill>
                        <a:effectLst/>
                        <a:latin typeface="+mn-lt"/>
                        <a:ea typeface="+mn-ea"/>
                        <a:cs typeface="+mn-cs"/>
                      </a:endParaRPr>
                    </a:p>
                    <a:p>
                      <a:endParaRPr lang="id-ID" sz="1700" u="none" dirty="0"/>
                    </a:p>
                  </a:txBody>
                  <a:tcPr/>
                </a:tc>
                <a:tc>
                  <a:txBody>
                    <a:bodyPr/>
                    <a:lstStyle/>
                    <a:p>
                      <a:pPr marL="342900" indent="-342900">
                        <a:buFont typeface="+mj-lt"/>
                        <a:buAutoNum type="arabicPeriod"/>
                      </a:pPr>
                      <a:r>
                        <a:rPr lang="id-ID" sz="1700" u="none" dirty="0" smtClean="0"/>
                        <a:t>Ibu</a:t>
                      </a:r>
                      <a:r>
                        <a:rPr lang="id-ID" sz="1700" u="none" baseline="0" dirty="0" smtClean="0"/>
                        <a:t> hamil agar rajin melakukan pemeriksaan kehamilan untuk mengetahui resiko kehamilan sejak dini.</a:t>
                      </a:r>
                      <a:endParaRPr lang="en-US" sz="1700" u="none" baseline="0" dirty="0" smtClean="0"/>
                    </a:p>
                    <a:p>
                      <a:pPr marL="342900" indent="-342900">
                        <a:buFont typeface="+mj-lt"/>
                        <a:buAutoNum type="arabicPeriod"/>
                      </a:pPr>
                      <a:r>
                        <a:rPr lang="en-US" sz="1700" u="none" baseline="0" dirty="0" err="1" smtClean="0"/>
                        <a:t>Edukasi</a:t>
                      </a:r>
                      <a:r>
                        <a:rPr lang="en-US" sz="1700" u="none" baseline="0" dirty="0" smtClean="0"/>
                        <a:t> </a:t>
                      </a:r>
                      <a:r>
                        <a:rPr lang="en-US" sz="1700" u="none" baseline="0" dirty="0" err="1" smtClean="0"/>
                        <a:t>terhadap</a:t>
                      </a:r>
                      <a:r>
                        <a:rPr lang="en-US" sz="1700" u="none" baseline="0" dirty="0" smtClean="0"/>
                        <a:t> </a:t>
                      </a:r>
                      <a:r>
                        <a:rPr lang="en-US" sz="1700" u="none" baseline="0" dirty="0" err="1" smtClean="0"/>
                        <a:t>Peran</a:t>
                      </a:r>
                      <a:r>
                        <a:rPr lang="en-US" sz="1700" u="none" baseline="0" dirty="0" smtClean="0"/>
                        <a:t> </a:t>
                      </a:r>
                      <a:r>
                        <a:rPr lang="id-ID" sz="1700" u="none" baseline="0" dirty="0" smtClean="0"/>
                        <a:t>Suami</a:t>
                      </a:r>
                      <a:r>
                        <a:rPr lang="en-US" sz="1700" u="none" baseline="0" dirty="0" smtClean="0"/>
                        <a:t> agar</a:t>
                      </a:r>
                      <a:r>
                        <a:rPr lang="id-ID" sz="1700" u="none" baseline="0" dirty="0" smtClean="0"/>
                        <a:t> selalu siaga </a:t>
                      </a:r>
                      <a:r>
                        <a:rPr lang="en-US" sz="1700" u="none" baseline="0" dirty="0" err="1" smtClean="0"/>
                        <a:t>dan</a:t>
                      </a:r>
                      <a:r>
                        <a:rPr lang="id-ID" sz="1700" u="none" baseline="0" dirty="0" smtClean="0"/>
                        <a:t> tidak terlambat membawa ibu hamil ke </a:t>
                      </a:r>
                      <a:r>
                        <a:rPr lang="en-US" sz="1700" u="none" baseline="0" dirty="0" err="1" smtClean="0"/>
                        <a:t>Faskes</a:t>
                      </a:r>
                      <a:r>
                        <a:rPr lang="id-ID" sz="1700" u="none" baseline="0" dirty="0" smtClean="0"/>
                        <a:t> apalagi jika memiliki resiko kehamilan yang tinggi.</a:t>
                      </a:r>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8</a:t>
            </a:fld>
            <a:endParaRPr lang="en-ID"/>
          </a:p>
        </p:txBody>
      </p:sp>
    </p:spTree>
    <p:extLst>
      <p:ext uri="{BB962C8B-B14F-4D97-AF65-F5344CB8AC3E}">
        <p14:creationId xmlns:p14="http://schemas.microsoft.com/office/powerpoint/2010/main" val="192410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686" y="0"/>
            <a:ext cx="10515600" cy="1325563"/>
          </a:xfrm>
        </p:spPr>
        <p:txBody>
          <a:bodyPr>
            <a:normAutofit/>
          </a:bodyPr>
          <a:lstStyle/>
          <a:p>
            <a:r>
              <a:rPr lang="id-ID" sz="2000" b="1" dirty="0" smtClean="0"/>
              <a:t>Rekomendasi Strategis (</a:t>
            </a:r>
            <a:r>
              <a:rPr lang="en-US" sz="2000" b="1" dirty="0" smtClean="0"/>
              <a:t>1.</a:t>
            </a:r>
            <a:r>
              <a:rPr lang="id-ID" sz="2000" b="1" dirty="0" smtClean="0"/>
              <a:t>2)</a:t>
            </a:r>
            <a:endParaRPr lang="id-ID"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3498691"/>
              </p:ext>
            </p:extLst>
          </p:nvPr>
        </p:nvGraphicFramePr>
        <p:xfrm>
          <a:off x="823686" y="1201511"/>
          <a:ext cx="10515600" cy="56438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700" dirty="0" smtClean="0"/>
                        <a:t>REKOMENDASI</a:t>
                      </a:r>
                      <a:endParaRPr lang="id-ID" sz="1700" dirty="0"/>
                    </a:p>
                  </a:txBody>
                  <a:tcPr/>
                </a:tc>
                <a:tc>
                  <a:txBody>
                    <a:bodyPr/>
                    <a:lstStyle/>
                    <a:p>
                      <a:r>
                        <a:rPr lang="id-ID" sz="1700" dirty="0" smtClean="0"/>
                        <a:t>UNTUK NASDEM</a:t>
                      </a:r>
                      <a:endParaRPr lang="id-ID" sz="1700" dirty="0"/>
                    </a:p>
                  </a:txBody>
                  <a:tcPr/>
                </a:tc>
                <a:tc>
                  <a:txBody>
                    <a:bodyPr/>
                    <a:lstStyle/>
                    <a:p>
                      <a:r>
                        <a:rPr lang="id-ID" sz="1700" dirty="0" smtClean="0"/>
                        <a:t>PEMERINTAH</a:t>
                      </a:r>
                      <a:endParaRPr lang="id-ID" sz="1700" dirty="0"/>
                    </a:p>
                  </a:txBody>
                  <a:tcPr/>
                </a:tc>
                <a:tc>
                  <a:txBody>
                    <a:bodyPr/>
                    <a:lstStyle/>
                    <a:p>
                      <a:r>
                        <a:rPr lang="id-ID" sz="1700" dirty="0" smtClean="0"/>
                        <a:t>MASYARAKAT</a:t>
                      </a:r>
                      <a:endParaRPr lang="id-ID" sz="1700" dirty="0"/>
                    </a:p>
                  </a:txBody>
                  <a:tcPr/>
                </a:tc>
              </a:tr>
              <a:tr h="370840">
                <a:tc>
                  <a:txBody>
                    <a:bodyPr/>
                    <a:lstStyle/>
                    <a:p>
                      <a:r>
                        <a:rPr lang="id-ID" sz="1700" b="1" dirty="0" smtClean="0"/>
                        <a:t>AKSES</a:t>
                      </a:r>
                      <a:r>
                        <a:rPr lang="id-ID" sz="1700" b="1" baseline="0" dirty="0" smtClean="0"/>
                        <a:t> KE KESEHATAN UNTUK MENURUNKAN ANGKA KEMATIAN IBU (AKI) DAN STUNTING</a:t>
                      </a:r>
                      <a:endParaRPr lang="id-ID" sz="1700" b="1" dirty="0"/>
                    </a:p>
                  </a:txBody>
                  <a:tcPr/>
                </a:tc>
                <a:tc>
                  <a:txBody>
                    <a:bodyPr/>
                    <a:lstStyle/>
                    <a:p>
                      <a:pPr marL="0" indent="0">
                        <a:buNone/>
                      </a:pPr>
                      <a:r>
                        <a:rPr lang="id-ID" sz="1700" kern="1200" baseline="0" dirty="0" smtClean="0">
                          <a:solidFill>
                            <a:schemeClr val="dk1"/>
                          </a:solidFill>
                          <a:effectLst/>
                          <a:latin typeface="+mn-lt"/>
                          <a:ea typeface="+mn-ea"/>
                          <a:cs typeface="+mn-cs"/>
                        </a:rPr>
                        <a:t>4.</a:t>
                      </a:r>
                      <a:r>
                        <a:rPr lang="en-US" sz="1700" baseline="0" dirty="0" smtClean="0"/>
                        <a:t> </a:t>
                      </a:r>
                      <a:r>
                        <a:rPr lang="en-US" sz="1700" u="none" kern="1200" dirty="0" err="1" smtClean="0">
                          <a:solidFill>
                            <a:schemeClr val="dk1"/>
                          </a:solidFill>
                          <a:effectLst/>
                          <a:latin typeface="+mn-lt"/>
                          <a:ea typeface="+mn-ea"/>
                          <a:cs typeface="+mn-cs"/>
                        </a:rPr>
                        <a:t>Melakukan</a:t>
                      </a:r>
                      <a:r>
                        <a:rPr lang="en-US" sz="1700" u="none" kern="1200" dirty="0" smtClean="0">
                          <a:solidFill>
                            <a:schemeClr val="dk1"/>
                          </a:solidFill>
                          <a:effectLst/>
                          <a:latin typeface="+mn-lt"/>
                          <a:ea typeface="+mn-ea"/>
                          <a:cs typeface="+mn-cs"/>
                        </a:rPr>
                        <a:t> </a:t>
                      </a:r>
                      <a:r>
                        <a:rPr lang="id-ID" sz="1700" u="none" kern="1200" dirty="0" smtClean="0">
                          <a:solidFill>
                            <a:schemeClr val="dk1"/>
                          </a:solidFill>
                          <a:effectLst/>
                          <a:latin typeface="+mn-lt"/>
                          <a:ea typeface="+mn-ea"/>
                          <a:cs typeface="+mn-cs"/>
                        </a:rPr>
                        <a:t>e</a:t>
                      </a:r>
                      <a:r>
                        <a:rPr lang="en-US" sz="1700" u="none" kern="1200" dirty="0" err="1" smtClean="0">
                          <a:solidFill>
                            <a:schemeClr val="dk1"/>
                          </a:solidFill>
                          <a:effectLst/>
                          <a:latin typeface="+mn-lt"/>
                          <a:ea typeface="+mn-ea"/>
                          <a:cs typeface="+mn-cs"/>
                        </a:rPr>
                        <a:t>dukasi</a:t>
                      </a:r>
                      <a:r>
                        <a:rPr lang="en-US" sz="1700" u="none" kern="1200" dirty="0" smtClean="0">
                          <a:solidFill>
                            <a:schemeClr val="dk1"/>
                          </a:solidFill>
                          <a:effectLst/>
                          <a:latin typeface="+mn-lt"/>
                          <a:ea typeface="+mn-ea"/>
                          <a:cs typeface="+mn-cs"/>
                        </a:rPr>
                        <a:t> stunting DPC DPD, </a:t>
                      </a:r>
                      <a:r>
                        <a:rPr lang="en-US" sz="1700" u="none" kern="1200" dirty="0" err="1" smtClean="0">
                          <a:solidFill>
                            <a:schemeClr val="dk1"/>
                          </a:solidFill>
                          <a:effectLst/>
                          <a:latin typeface="+mn-lt"/>
                          <a:ea typeface="+mn-ea"/>
                          <a:cs typeface="+mn-cs"/>
                        </a:rPr>
                        <a:t>serta</a:t>
                      </a:r>
                      <a:r>
                        <a:rPr lang="en-US" sz="1700" u="none" kern="1200" dirty="0" smtClean="0">
                          <a:solidFill>
                            <a:schemeClr val="dk1"/>
                          </a:solidFill>
                          <a:effectLst/>
                          <a:latin typeface="+mn-lt"/>
                          <a:ea typeface="+mn-ea"/>
                          <a:cs typeface="+mn-cs"/>
                        </a:rPr>
                        <a:t> DPW</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dengan</a:t>
                      </a:r>
                      <a:r>
                        <a:rPr lang="en-US" sz="1700" u="none" kern="1200" baseline="0" dirty="0" smtClean="0">
                          <a:solidFill>
                            <a:schemeClr val="dk1"/>
                          </a:solidFill>
                          <a:effectLst/>
                          <a:latin typeface="+mn-lt"/>
                          <a:ea typeface="+mn-ea"/>
                          <a:cs typeface="+mn-cs"/>
                        </a:rPr>
                        <a:t> </a:t>
                      </a:r>
                      <a:r>
                        <a:rPr lang="id-ID" sz="1700" u="none" kern="1200" dirty="0" smtClean="0">
                          <a:solidFill>
                            <a:schemeClr val="dk1"/>
                          </a:solidFill>
                          <a:effectLst/>
                          <a:latin typeface="+mn-lt"/>
                          <a:ea typeface="+mn-ea"/>
                          <a:cs typeface="+mn-cs"/>
                        </a:rPr>
                        <a:t>fokus pada </a:t>
                      </a:r>
                      <a:r>
                        <a:rPr lang="en-US" sz="1700" u="none" kern="1200" dirty="0" err="1" smtClean="0">
                          <a:solidFill>
                            <a:schemeClr val="dk1"/>
                          </a:solidFill>
                          <a:effectLst/>
                          <a:latin typeface="+mn-lt"/>
                          <a:ea typeface="+mn-ea"/>
                          <a:cs typeface="+mn-cs"/>
                        </a:rPr>
                        <a:t>pencegahan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pernikahan</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dini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dan</a:t>
                      </a:r>
                      <a:r>
                        <a:rPr lang="en-US" sz="1700" u="none" kern="1200" baseline="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terhadap</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nikah</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muda</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serta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dampaknya</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nikah</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muda</a:t>
                      </a:r>
                      <a:r>
                        <a:rPr lang="en-US" sz="1700" u="none" kern="1200" dirty="0" smtClean="0">
                          <a:solidFill>
                            <a:schemeClr val="dk1"/>
                          </a:solidFill>
                          <a:effectLst/>
                          <a:latin typeface="+mn-lt"/>
                          <a:ea typeface="+mn-ea"/>
                          <a:cs typeface="+mn-cs"/>
                        </a:rPr>
                        <a:t>.</a:t>
                      </a:r>
                      <a:endParaRPr lang="id-ID" sz="1700" u="none" kern="1200" dirty="0" smtClean="0">
                        <a:solidFill>
                          <a:schemeClr val="dk1"/>
                        </a:solidFill>
                        <a:effectLst/>
                        <a:latin typeface="+mn-lt"/>
                        <a:ea typeface="+mn-ea"/>
                        <a:cs typeface="+mn-cs"/>
                      </a:endParaRPr>
                    </a:p>
                    <a:p>
                      <a:pPr marL="0" indent="0">
                        <a:buNone/>
                      </a:pPr>
                      <a:r>
                        <a:rPr lang="id-ID" sz="1700" u="none" kern="1200" dirty="0" smtClean="0">
                          <a:solidFill>
                            <a:schemeClr val="dk1"/>
                          </a:solidFill>
                          <a:effectLst/>
                          <a:latin typeface="+mn-lt"/>
                          <a:ea typeface="+mn-ea"/>
                          <a:cs typeface="+mn-cs"/>
                        </a:rPr>
                        <a:t>5.</a:t>
                      </a:r>
                      <a:r>
                        <a:rPr lang="id-ID" sz="1700" u="none" kern="1200" baseline="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Merekomendasi</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terkait</a:t>
                      </a:r>
                      <a:r>
                        <a:rPr lang="en-US" sz="1700" u="none" kern="1200" dirty="0" smtClean="0">
                          <a:solidFill>
                            <a:schemeClr val="dk1"/>
                          </a:solidFill>
                          <a:effectLst/>
                          <a:latin typeface="+mn-lt"/>
                          <a:ea typeface="+mn-ea"/>
                          <a:cs typeface="+mn-cs"/>
                        </a:rPr>
                        <a:t> </a:t>
                      </a:r>
                      <a:r>
                        <a:rPr lang="en-US" sz="1700" u="none" kern="1200" dirty="0" err="1" smtClean="0">
                          <a:solidFill>
                            <a:schemeClr val="dk1"/>
                          </a:solidFill>
                          <a:effectLst/>
                          <a:latin typeface="+mn-lt"/>
                          <a:ea typeface="+mn-ea"/>
                          <a:cs typeface="+mn-cs"/>
                        </a:rPr>
                        <a:t>Peraturan</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tentang</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Kesehatan</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untuk</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menurunkan</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kematian</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ibu</a:t>
                      </a:r>
                      <a:r>
                        <a:rPr lang="en-US" sz="1700" u="none" kern="1200" baseline="0" dirty="0" smtClean="0">
                          <a:solidFill>
                            <a:schemeClr val="dk1"/>
                          </a:solidFill>
                          <a:effectLst/>
                          <a:latin typeface="+mn-lt"/>
                          <a:ea typeface="+mn-ea"/>
                          <a:cs typeface="+mn-cs"/>
                        </a:rPr>
                        <a:t> </a:t>
                      </a:r>
                      <a:r>
                        <a:rPr lang="en-US" sz="1700" u="none" kern="1200" baseline="0" dirty="0" err="1" smtClean="0">
                          <a:solidFill>
                            <a:schemeClr val="dk1"/>
                          </a:solidFill>
                          <a:effectLst/>
                          <a:latin typeface="+mn-lt"/>
                          <a:ea typeface="+mn-ea"/>
                          <a:cs typeface="+mn-cs"/>
                        </a:rPr>
                        <a:t>dan</a:t>
                      </a:r>
                      <a:r>
                        <a:rPr lang="en-US" sz="1700" u="none" kern="1200" baseline="0" dirty="0" smtClean="0">
                          <a:solidFill>
                            <a:schemeClr val="dk1"/>
                          </a:solidFill>
                          <a:effectLst/>
                          <a:latin typeface="+mn-lt"/>
                          <a:ea typeface="+mn-ea"/>
                          <a:cs typeface="+mn-cs"/>
                        </a:rPr>
                        <a:t> stunting.</a:t>
                      </a:r>
                      <a:r>
                        <a:rPr lang="en-US" sz="1700" u="none" kern="1200" dirty="0" smtClean="0">
                          <a:solidFill>
                            <a:schemeClr val="dk1"/>
                          </a:solidFill>
                          <a:effectLst/>
                          <a:latin typeface="+mn-lt"/>
                          <a:ea typeface="+mn-ea"/>
                          <a:cs typeface="+mn-cs"/>
                        </a:rPr>
                        <a:t> </a:t>
                      </a:r>
                    </a:p>
                    <a:p>
                      <a:pPr marL="0" indent="0">
                        <a:buFont typeface="+mj-lt"/>
                        <a:buNone/>
                      </a:pPr>
                      <a:endParaRPr lang="en-US" sz="1700" u="none" kern="1200" dirty="0" smtClean="0">
                        <a:solidFill>
                          <a:schemeClr val="dk1"/>
                        </a:solidFill>
                        <a:effectLst/>
                        <a:latin typeface="+mn-lt"/>
                        <a:ea typeface="+mn-ea"/>
                        <a:cs typeface="+mn-cs"/>
                      </a:endParaRPr>
                    </a:p>
                    <a:p>
                      <a:pPr marL="358775" indent="-358775">
                        <a:buFont typeface="+mj-lt"/>
                        <a:buAutoNum type="arabicPeriod" startAt="4"/>
                      </a:pPr>
                      <a:endParaRPr lang="en-US" sz="1700" kern="1200" dirty="0" smtClean="0">
                        <a:solidFill>
                          <a:schemeClr val="dk1"/>
                        </a:solidFill>
                        <a:effectLst/>
                        <a:latin typeface="+mn-lt"/>
                        <a:ea typeface="+mn-ea"/>
                        <a:cs typeface="+mn-cs"/>
                      </a:endParaRPr>
                    </a:p>
                    <a:p>
                      <a:pPr marL="342900" indent="-342900">
                        <a:buFont typeface="+mj-lt"/>
                        <a:buAutoNum type="arabicPeriod"/>
                      </a:pPr>
                      <a:endParaRPr lang="id-ID" sz="1700" baseline="0" dirty="0" smtClean="0"/>
                    </a:p>
                  </a:txBody>
                  <a:tcPr/>
                </a:tc>
                <a:tc>
                  <a:txBody>
                    <a:bodyPr/>
                    <a:lstStyle/>
                    <a:p>
                      <a:pPr marL="358775" lvl="0" indent="-358775">
                        <a:buFont typeface="+mj-lt"/>
                        <a:buAutoNum type="arabicPeriod" startAt="3"/>
                      </a:pPr>
                      <a:r>
                        <a:rPr lang="en-US" sz="1700" kern="1200" dirty="0" err="1" smtClean="0">
                          <a:solidFill>
                            <a:schemeClr val="dk1"/>
                          </a:solidFill>
                          <a:effectLst/>
                          <a:latin typeface="+mn-lt"/>
                          <a:ea typeface="+mn-ea"/>
                          <a:cs typeface="+mn-cs"/>
                        </a:rPr>
                        <a:t>Memasukkan</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k</a:t>
                      </a:r>
                      <a:r>
                        <a:rPr lang="en-US" sz="1700" kern="1200" dirty="0" err="1" smtClean="0">
                          <a:solidFill>
                            <a:schemeClr val="dk1"/>
                          </a:solidFill>
                          <a:effectLst/>
                          <a:latin typeface="+mn-lt"/>
                          <a:ea typeface="+mn-ea"/>
                          <a:cs typeface="+mn-cs"/>
                        </a:rPr>
                        <a:t>esehatan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reproduksi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menjadi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kurikulum</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Pendidikan</a:t>
                      </a:r>
                      <a:r>
                        <a:rPr lang="en-US" sz="1700" kern="1200" baseline="0" dirty="0" smtClean="0">
                          <a:solidFill>
                            <a:schemeClr val="dk1"/>
                          </a:solidFill>
                          <a:effectLst/>
                          <a:latin typeface="+mn-lt"/>
                          <a:ea typeface="+mn-ea"/>
                          <a:cs typeface="+mn-cs"/>
                        </a:rPr>
                        <a:t>.</a:t>
                      </a:r>
                    </a:p>
                    <a:p>
                      <a:pPr marL="358775" lvl="0" indent="-358775">
                        <a:buFont typeface="+mj-lt"/>
                        <a:buAutoNum type="arabicPeriod" startAt="3"/>
                      </a:pPr>
                      <a:r>
                        <a:rPr lang="en-US" sz="1700" kern="1200" dirty="0" err="1" smtClean="0">
                          <a:solidFill>
                            <a:schemeClr val="dk1"/>
                          </a:solidFill>
                          <a:effectLst/>
                          <a:latin typeface="+mn-lt"/>
                          <a:ea typeface="+mn-ea"/>
                          <a:cs typeface="+mn-cs"/>
                        </a:rPr>
                        <a:t>Kasus</a:t>
                      </a:r>
                      <a:r>
                        <a:rPr lang="en-US" sz="1700" kern="1200" dirty="0" smtClean="0">
                          <a:solidFill>
                            <a:schemeClr val="dk1"/>
                          </a:solidFill>
                          <a:effectLst/>
                          <a:latin typeface="+mn-lt"/>
                          <a:ea typeface="+mn-ea"/>
                          <a:cs typeface="+mn-cs"/>
                        </a:rPr>
                        <a:t> stunting </a:t>
                      </a:r>
                      <a:r>
                        <a:rPr lang="en-US" sz="1700" kern="1200" dirty="0" err="1" smtClean="0">
                          <a:solidFill>
                            <a:schemeClr val="dk1"/>
                          </a:solidFill>
                          <a:effectLst/>
                          <a:latin typeface="+mn-lt"/>
                          <a:ea typeface="+mn-ea"/>
                          <a:cs typeface="+mn-cs"/>
                        </a:rPr>
                        <a:t>harus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menjadi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perhatian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khusus</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oleh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Pemerintah</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dalam</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Penanganan</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dan</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Pencegahannya</a:t>
                      </a:r>
                      <a:r>
                        <a:rPr lang="en-US" sz="1700" kern="1200" baseline="0" dirty="0" smtClean="0">
                          <a:solidFill>
                            <a:schemeClr val="dk1"/>
                          </a:solidFill>
                          <a:effectLst/>
                          <a:latin typeface="+mn-lt"/>
                          <a:ea typeface="+mn-ea"/>
                          <a:cs typeface="+mn-cs"/>
                        </a:rPr>
                        <a:t>.</a:t>
                      </a:r>
                    </a:p>
                    <a:p>
                      <a:pPr marL="358775" lvl="0" indent="-358775">
                        <a:buFont typeface="+mj-lt"/>
                        <a:buAutoNum type="arabicPeriod" startAt="3"/>
                      </a:pPr>
                      <a:r>
                        <a:rPr lang="en-US" sz="1700" kern="1200" dirty="0" err="1" smtClean="0">
                          <a:solidFill>
                            <a:schemeClr val="dk1"/>
                          </a:solidFill>
                          <a:effectLst/>
                          <a:latin typeface="+mn-lt"/>
                          <a:ea typeface="+mn-ea"/>
                          <a:cs typeface="+mn-cs"/>
                        </a:rPr>
                        <a:t>Sanitasi</a:t>
                      </a:r>
                      <a:r>
                        <a:rPr lang="en-US" sz="1700" kern="1200" dirty="0" smtClean="0">
                          <a:solidFill>
                            <a:schemeClr val="dk1"/>
                          </a:solidFill>
                          <a:effectLst/>
                          <a:latin typeface="+mn-lt"/>
                          <a:ea typeface="+mn-ea"/>
                          <a:cs typeface="+mn-cs"/>
                        </a:rPr>
                        <a:t> air </a:t>
                      </a:r>
                      <a:r>
                        <a:rPr lang="en-US" sz="1700" kern="1200" dirty="0" err="1" smtClean="0">
                          <a:solidFill>
                            <a:schemeClr val="dk1"/>
                          </a:solidFill>
                          <a:effectLst/>
                          <a:latin typeface="+mn-lt"/>
                          <a:ea typeface="+mn-ea"/>
                          <a:cs typeface="+mn-cs"/>
                        </a:rPr>
                        <a:t>bersih</a:t>
                      </a:r>
                      <a:r>
                        <a:rPr lang="id-ID" sz="1700" kern="1200" baseline="0" dirty="0" smtClean="0">
                          <a:solidFill>
                            <a:schemeClr val="dk1"/>
                          </a:solidFill>
                          <a:effectLst/>
                          <a:latin typeface="+mn-lt"/>
                          <a:ea typeface="+mn-ea"/>
                          <a:cs typeface="+mn-cs"/>
                        </a:rPr>
                        <a:t> agar </a:t>
                      </a:r>
                      <a:r>
                        <a:rPr lang="en-US" sz="1700" kern="1200" dirty="0" err="1" smtClean="0">
                          <a:solidFill>
                            <a:schemeClr val="dk1"/>
                          </a:solidFill>
                          <a:effectLst/>
                          <a:latin typeface="+mn-lt"/>
                          <a:ea typeface="+mn-ea"/>
                          <a:cs typeface="+mn-cs"/>
                        </a:rPr>
                        <a:t>lebih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diperhatikan</a:t>
                      </a:r>
                      <a:r>
                        <a:rPr lang="en-US" sz="1700" kern="1200" baseline="0" dirty="0" smtClean="0">
                          <a:solidFill>
                            <a:schemeClr val="dk1"/>
                          </a:solidFill>
                          <a:effectLst/>
                          <a:latin typeface="+mn-lt"/>
                          <a:ea typeface="+mn-ea"/>
                          <a:cs typeface="+mn-cs"/>
                        </a:rPr>
                        <a:t> </a:t>
                      </a:r>
                      <a:r>
                        <a:rPr lang="id-ID" sz="1700" kern="1200" baseline="0" dirty="0" smtClean="0">
                          <a:solidFill>
                            <a:schemeClr val="dk1"/>
                          </a:solidFill>
                          <a:effectLst/>
                          <a:latin typeface="+mn-lt"/>
                          <a:ea typeface="+mn-ea"/>
                          <a:cs typeface="+mn-cs"/>
                        </a:rPr>
                        <a:t>P</a:t>
                      </a:r>
                      <a:r>
                        <a:rPr lang="en-US" sz="1700" kern="1200" dirty="0" err="1" smtClean="0">
                          <a:solidFill>
                            <a:schemeClr val="dk1"/>
                          </a:solidFill>
                          <a:effectLst/>
                          <a:latin typeface="+mn-lt"/>
                          <a:ea typeface="+mn-ea"/>
                          <a:cs typeface="+mn-cs"/>
                        </a:rPr>
                        <a:t>emerintah</a:t>
                      </a:r>
                      <a:r>
                        <a:rPr lang="id-ID" sz="1700" kern="1200" baseline="0" dirty="0" smtClean="0">
                          <a:solidFill>
                            <a:schemeClr val="dk1"/>
                          </a:solidFill>
                          <a:effectLst/>
                          <a:latin typeface="+mn-lt"/>
                          <a:ea typeface="+mn-ea"/>
                          <a:cs typeface="+mn-cs"/>
                        </a:rPr>
                        <a:t> untuk</a:t>
                      </a:r>
                      <a:r>
                        <a:rPr lang="en-US" sz="1700" kern="1200" baseline="0" dirty="0" smtClean="0">
                          <a:solidFill>
                            <a:schemeClr val="dk1"/>
                          </a:solidFill>
                          <a:effectLst/>
                          <a:latin typeface="+mn-lt"/>
                          <a:ea typeface="+mn-ea"/>
                          <a:cs typeface="+mn-cs"/>
                        </a:rPr>
                        <a:t> </a:t>
                      </a:r>
                      <a:r>
                        <a:rPr lang="en-US" sz="1700" kern="1200" baseline="0" dirty="0" err="1" smtClean="0">
                          <a:solidFill>
                            <a:schemeClr val="dk1"/>
                          </a:solidFill>
                          <a:effectLst/>
                          <a:latin typeface="+mn-lt"/>
                          <a:ea typeface="+mn-ea"/>
                          <a:cs typeface="+mn-cs"/>
                        </a:rPr>
                        <a:t>mencegah</a:t>
                      </a:r>
                      <a:r>
                        <a:rPr lang="en-US"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akibat</a:t>
                      </a:r>
                      <a:r>
                        <a:rPr lang="en-US" sz="1700" kern="1200" dirty="0" smtClean="0">
                          <a:solidFill>
                            <a:schemeClr val="dk1"/>
                          </a:solidFill>
                          <a:effectLst/>
                          <a:latin typeface="+mn-lt"/>
                          <a:ea typeface="+mn-ea"/>
                          <a:cs typeface="+mn-cs"/>
                        </a:rPr>
                        <a:t> stunting yang </a:t>
                      </a:r>
                      <a:r>
                        <a:rPr lang="en-US" sz="1700" kern="1200" dirty="0" err="1" smtClean="0">
                          <a:solidFill>
                            <a:schemeClr val="dk1"/>
                          </a:solidFill>
                          <a:effectLst/>
                          <a:latin typeface="+mn-lt"/>
                          <a:ea typeface="+mn-ea"/>
                          <a:cs typeface="+mn-cs"/>
                        </a:rPr>
                        <a:t>membuat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pertumbuhan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anak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semakin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lambat</a:t>
                      </a:r>
                      <a:r>
                        <a:rPr lang="en-US" sz="17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700" kern="1200" dirty="0" smtClean="0">
                        <a:solidFill>
                          <a:schemeClr val="dk1"/>
                        </a:solidFill>
                        <a:effectLst/>
                        <a:latin typeface="+mn-lt"/>
                        <a:ea typeface="+mn-ea"/>
                        <a:cs typeface="+mn-cs"/>
                      </a:endParaRPr>
                    </a:p>
                    <a:p>
                      <a:pPr lvl="0"/>
                      <a:endParaRPr lang="id-ID" sz="1700" kern="1200" dirty="0" smtClean="0">
                        <a:solidFill>
                          <a:schemeClr val="dk1"/>
                        </a:solidFill>
                        <a:effectLst/>
                        <a:latin typeface="+mn-lt"/>
                        <a:ea typeface="+mn-ea"/>
                        <a:cs typeface="+mn-cs"/>
                      </a:endParaRPr>
                    </a:p>
                    <a:p>
                      <a:endParaRPr lang="id-ID" sz="1700" dirty="0"/>
                    </a:p>
                  </a:txBody>
                  <a:tcPr/>
                </a:tc>
                <a:tc>
                  <a:txBody>
                    <a:bodyPr/>
                    <a:lstStyle/>
                    <a:p>
                      <a:pPr marL="358775" lvl="0" indent="-358775">
                        <a:buFont typeface="+mj-lt"/>
                        <a:buAutoNum type="arabicPeriod" startAt="3"/>
                      </a:pPr>
                      <a:r>
                        <a:rPr lang="en-US" sz="1700" kern="1200" dirty="0" err="1" smtClean="0">
                          <a:solidFill>
                            <a:schemeClr val="dk1"/>
                          </a:solidFill>
                          <a:effectLst/>
                          <a:latin typeface="+mn-lt"/>
                          <a:ea typeface="+mn-ea"/>
                          <a:cs typeface="+mn-cs"/>
                        </a:rPr>
                        <a:t>Masy</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berperan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aktif</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dalam</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mengedukasi</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sesama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masyarakat</a:t>
                      </a:r>
                      <a:r>
                        <a:rPr lang="id-ID" sz="1700" kern="1200" baseline="0" dirty="0" smtClean="0">
                          <a:solidFill>
                            <a:schemeClr val="dk1"/>
                          </a:solidFill>
                          <a:effectLst/>
                          <a:latin typeface="+mn-lt"/>
                          <a:ea typeface="+mn-ea"/>
                          <a:cs typeface="+mn-cs"/>
                        </a:rPr>
                        <a:t> tentang p</a:t>
                      </a:r>
                      <a:r>
                        <a:rPr lang="en-US" sz="1700" kern="1200" dirty="0" err="1" smtClean="0">
                          <a:solidFill>
                            <a:schemeClr val="dk1"/>
                          </a:solidFill>
                          <a:effectLst/>
                          <a:latin typeface="+mn-lt"/>
                          <a:ea typeface="+mn-ea"/>
                          <a:cs typeface="+mn-cs"/>
                        </a:rPr>
                        <a:t>rogram</a:t>
                      </a:r>
                      <a:r>
                        <a:rPr lang="en-US" sz="1700" kern="1200" dirty="0" smtClean="0">
                          <a:solidFill>
                            <a:schemeClr val="dk1"/>
                          </a:solidFill>
                          <a:effectLst/>
                          <a:latin typeface="+mn-lt"/>
                          <a:ea typeface="+mn-ea"/>
                          <a:cs typeface="+mn-cs"/>
                        </a:rPr>
                        <a:t>/</a:t>
                      </a:r>
                      <a:r>
                        <a:rPr lang="en-US" sz="1700" kern="1200" dirty="0" err="1" smtClean="0">
                          <a:solidFill>
                            <a:schemeClr val="dk1"/>
                          </a:solidFill>
                          <a:effectLst/>
                          <a:latin typeface="+mn-lt"/>
                          <a:ea typeface="+mn-ea"/>
                          <a:cs typeface="+mn-cs"/>
                        </a:rPr>
                        <a:t>Intervensi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mencegah</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s</a:t>
                      </a:r>
                      <a:r>
                        <a:rPr lang="en-US" sz="1700" kern="1200" dirty="0" err="1" smtClean="0">
                          <a:solidFill>
                            <a:schemeClr val="dk1"/>
                          </a:solidFill>
                          <a:effectLst/>
                          <a:latin typeface="+mn-lt"/>
                          <a:ea typeface="+mn-ea"/>
                          <a:cs typeface="+mn-cs"/>
                        </a:rPr>
                        <a:t>tunting</a:t>
                      </a:r>
                      <a:r>
                        <a:rPr lang="en-US" sz="1700" kern="1200" dirty="0" smtClean="0">
                          <a:solidFill>
                            <a:schemeClr val="dk1"/>
                          </a:solidFill>
                          <a:effectLst/>
                          <a:latin typeface="+mn-lt"/>
                          <a:ea typeface="+mn-ea"/>
                          <a:cs typeface="+mn-cs"/>
                        </a:rPr>
                        <a:t>, </a:t>
                      </a:r>
                    </a:p>
                    <a:p>
                      <a:pPr marL="358775" lvl="0" indent="-358775">
                        <a:buFont typeface="+mj-lt"/>
                        <a:buAutoNum type="arabicPeriod" startAt="3"/>
                      </a:pPr>
                      <a:r>
                        <a:rPr lang="en-US" sz="1700" kern="1200" dirty="0" err="1" smtClean="0">
                          <a:solidFill>
                            <a:schemeClr val="dk1"/>
                          </a:solidFill>
                          <a:effectLst/>
                          <a:latin typeface="+mn-lt"/>
                          <a:ea typeface="+mn-ea"/>
                          <a:cs typeface="+mn-cs"/>
                        </a:rPr>
                        <a:t>Masy</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rakat</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berperan</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akti</a:t>
                      </a:r>
                      <a:r>
                        <a:rPr lang="id-ID" sz="1700" kern="1200" dirty="0" smtClean="0">
                          <a:solidFill>
                            <a:schemeClr val="dk1"/>
                          </a:solidFill>
                          <a:effectLst/>
                          <a:latin typeface="+mn-lt"/>
                          <a:ea typeface="+mn-ea"/>
                          <a:cs typeface="+mn-cs"/>
                        </a:rPr>
                        <a:t>f</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mempelajari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te</a:t>
                      </a:r>
                      <a:r>
                        <a:rPr lang="id-ID" sz="1700" kern="1200" dirty="0" smtClean="0">
                          <a:solidFill>
                            <a:schemeClr val="dk1"/>
                          </a:solidFill>
                          <a:effectLst/>
                          <a:latin typeface="+mn-lt"/>
                          <a:ea typeface="+mn-ea"/>
                          <a:cs typeface="+mn-cs"/>
                        </a:rPr>
                        <a:t>ntang</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stunting </a:t>
                      </a:r>
                      <a:r>
                        <a:rPr lang="en-US" sz="1700" kern="1200" dirty="0" err="1" smtClean="0">
                          <a:solidFill>
                            <a:schemeClr val="dk1"/>
                          </a:solidFill>
                          <a:effectLst/>
                          <a:latin typeface="+mn-lt"/>
                          <a:ea typeface="+mn-ea"/>
                          <a:cs typeface="+mn-cs"/>
                        </a:rPr>
                        <a:t>baik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dari</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lembaga</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pemerintah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dan</a:t>
                      </a:r>
                      <a:r>
                        <a:rPr lang="en-US" sz="1700" kern="1200" dirty="0" smtClean="0">
                          <a:solidFill>
                            <a:schemeClr val="dk1"/>
                          </a:solidFill>
                          <a:effectLst/>
                          <a:latin typeface="+mn-lt"/>
                          <a:ea typeface="+mn-ea"/>
                          <a:cs typeface="+mn-cs"/>
                        </a:rPr>
                        <a:t> non </a:t>
                      </a:r>
                      <a:r>
                        <a:rPr lang="en-US" sz="1700" kern="1200" dirty="0" err="1" smtClean="0">
                          <a:solidFill>
                            <a:schemeClr val="dk1"/>
                          </a:solidFill>
                          <a:effectLst/>
                          <a:latin typeface="+mn-lt"/>
                          <a:ea typeface="+mn-ea"/>
                          <a:cs typeface="+mn-cs"/>
                        </a:rPr>
                        <a:t>pemerintah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tokoh</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masy</a:t>
                      </a:r>
                      <a:r>
                        <a:rPr lang="id-ID" sz="1700" kern="1200" dirty="0" smtClean="0">
                          <a:solidFill>
                            <a:schemeClr val="dk1"/>
                          </a:solidFill>
                          <a:effectLst/>
                          <a:latin typeface="+mn-lt"/>
                          <a:ea typeface="+mn-ea"/>
                          <a:cs typeface="+mn-cs"/>
                        </a:rPr>
                        <a:t>a</a:t>
                      </a:r>
                      <a:r>
                        <a:rPr lang="en-US" sz="1700" kern="1200" dirty="0" err="1" smtClean="0">
                          <a:solidFill>
                            <a:schemeClr val="dk1"/>
                          </a:solidFill>
                          <a:effectLst/>
                          <a:latin typeface="+mn-lt"/>
                          <a:ea typeface="+mn-ea"/>
                          <a:cs typeface="+mn-cs"/>
                        </a:rPr>
                        <a:t>rakat</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maupun</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dinas</a:t>
                      </a:r>
                      <a:r>
                        <a:rPr lang="en-US" sz="1700" kern="1200" dirty="0" smtClean="0">
                          <a:solidFill>
                            <a:schemeClr val="dk1"/>
                          </a:solidFill>
                          <a:effectLst/>
                          <a:latin typeface="+mn-lt"/>
                          <a:ea typeface="+mn-ea"/>
                          <a:cs typeface="+mn-cs"/>
                        </a:rPr>
                        <a:t> so</a:t>
                      </a:r>
                      <a:r>
                        <a:rPr lang="id-ID" sz="1700" kern="1200" dirty="0" smtClean="0">
                          <a:solidFill>
                            <a:schemeClr val="dk1"/>
                          </a:solidFill>
                          <a:effectLst/>
                          <a:latin typeface="+mn-lt"/>
                          <a:ea typeface="+mn-ea"/>
                          <a:cs typeface="+mn-cs"/>
                        </a:rPr>
                        <a:t>s</a:t>
                      </a:r>
                      <a:r>
                        <a:rPr lang="en-US" sz="1700" kern="1200" dirty="0" err="1" smtClean="0">
                          <a:solidFill>
                            <a:schemeClr val="dk1"/>
                          </a:solidFill>
                          <a:effectLst/>
                          <a:latin typeface="+mn-lt"/>
                          <a:ea typeface="+mn-ea"/>
                          <a:cs typeface="+mn-cs"/>
                        </a:rPr>
                        <a:t>ial</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untuk</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saling</a:t>
                      </a:r>
                      <a:r>
                        <a:rPr lang="en-US" sz="1700" kern="120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mendukung</a:t>
                      </a:r>
                      <a:r>
                        <a:rPr lang="en-US" sz="1700" kern="1200" dirty="0" smtClean="0">
                          <a:solidFill>
                            <a:schemeClr val="dk1"/>
                          </a:solidFill>
                          <a:effectLst/>
                          <a:latin typeface="+mn-lt"/>
                          <a:ea typeface="+mn-ea"/>
                          <a:cs typeface="+mn-cs"/>
                        </a:rPr>
                        <a:t> </a:t>
                      </a:r>
                      <a:r>
                        <a:rPr lang="id-ID" sz="1700" kern="1200" dirty="0" smtClean="0">
                          <a:solidFill>
                            <a:schemeClr val="dk1"/>
                          </a:solidFill>
                          <a:effectLst/>
                          <a:latin typeface="+mn-lt"/>
                          <a:ea typeface="+mn-ea"/>
                          <a:cs typeface="+mn-cs"/>
                        </a:rPr>
                        <a:t>upaya</a:t>
                      </a:r>
                      <a:r>
                        <a:rPr lang="id-ID" sz="1700" kern="1200" baseline="0" dirty="0" smtClean="0">
                          <a:solidFill>
                            <a:schemeClr val="dk1"/>
                          </a:solidFill>
                          <a:effectLst/>
                          <a:latin typeface="+mn-lt"/>
                          <a:ea typeface="+mn-ea"/>
                          <a:cs typeface="+mn-cs"/>
                        </a:rPr>
                        <a:t> </a:t>
                      </a:r>
                      <a:r>
                        <a:rPr lang="en-US" sz="1700" kern="1200" dirty="0" err="1" smtClean="0">
                          <a:solidFill>
                            <a:schemeClr val="dk1"/>
                          </a:solidFill>
                          <a:effectLst/>
                          <a:latin typeface="+mn-lt"/>
                          <a:ea typeface="+mn-ea"/>
                          <a:cs typeface="+mn-cs"/>
                        </a:rPr>
                        <a:t>pencegahan</a:t>
                      </a:r>
                      <a:r>
                        <a:rPr lang="en-US" sz="1700" kern="1200" dirty="0" smtClean="0">
                          <a:solidFill>
                            <a:schemeClr val="dk1"/>
                          </a:solidFill>
                          <a:effectLst/>
                          <a:latin typeface="+mn-lt"/>
                          <a:ea typeface="+mn-ea"/>
                          <a:cs typeface="+mn-cs"/>
                        </a:rPr>
                        <a:t> </a:t>
                      </a:r>
                      <a:r>
                        <a:rPr lang="en-US" sz="1700" kern="1200" dirty="0" smtClean="0">
                          <a:solidFill>
                            <a:schemeClr val="dk1"/>
                          </a:solidFill>
                          <a:effectLst/>
                          <a:latin typeface="+mn-lt"/>
                          <a:ea typeface="+mn-ea"/>
                          <a:cs typeface="+mn-cs"/>
                        </a:rPr>
                        <a:t>stunting.</a:t>
                      </a:r>
                    </a:p>
                    <a:p>
                      <a:endParaRPr lang="id-ID" sz="1700" baseline="0" dirty="0" smtClean="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9</a:t>
            </a:fld>
            <a:endParaRPr lang="en-ID"/>
          </a:p>
        </p:txBody>
      </p:sp>
    </p:spTree>
    <p:extLst>
      <p:ext uri="{BB962C8B-B14F-4D97-AF65-F5344CB8AC3E}">
        <p14:creationId xmlns:p14="http://schemas.microsoft.com/office/powerpoint/2010/main" val="3735253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TotalTime>
  <Words>1711</Words>
  <Application>Microsoft Office PowerPoint</Application>
  <PresentationFormat>Widescreen</PresentationFormat>
  <Paragraphs>248</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Terobosan Mengatasi Ketimpangan Gender dalam Kesehatan di Indonesia</vt:lpstr>
      <vt:lpstr>Akar Ketimpangan Gender di Bidang Kesehatan</vt:lpstr>
      <vt:lpstr>AKIBATNYA</vt:lpstr>
      <vt:lpstr>DAMPAKNYA</vt:lpstr>
      <vt:lpstr>BAGAIMANA MENGATASINYA?</vt:lpstr>
      <vt:lpstr>APA REKOMENDASI KITA?</vt:lpstr>
      <vt:lpstr>APA REKOMENDASI KITA?</vt:lpstr>
      <vt:lpstr>1. REKOMENDASI STRATEGIS (1.1) AKSES KE KESEHATAN UNTUK MENURUNKAN ANGKA KEMATIAN IBU (AKI) DAN STUNTING </vt:lpstr>
      <vt:lpstr>Rekomendasi Strategis (1.2)</vt:lpstr>
      <vt:lpstr>Rekomendasi Strategis (1.3)</vt:lpstr>
      <vt:lpstr>Rekomendasi Strategis (1.4)</vt:lpstr>
      <vt:lpstr>Rekomendasi Strategis (1.5) </vt:lpstr>
      <vt:lpstr>Rekomendasi Strategis (1.6)</vt:lpstr>
      <vt:lpstr>Rekomendasi Strategis (2.1) Akses kesehatan bagi perempuan mengandung dan mengasuh anak untuk optimalisasi pertumbuhan &amp; perkembangan pada periode Seribu Hari Pertama Kehidupan (1000 HPK)</vt:lpstr>
      <vt:lpstr>Rekomendasi Strategis (2.2)  </vt:lpstr>
      <vt:lpstr>Rekomendasi Strategis (3.1) AKSES KESEHATAN MENTAL PEREMPUAN </vt:lpstr>
      <vt:lpstr>Rekomendasi Strategis (3.2)</vt:lpstr>
      <vt:lpstr>Rekomendasi Strategis (3.3)</vt:lpstr>
      <vt:lpstr>Rekomendasi Strategis (3.4.)</vt:lpstr>
      <vt:lpstr> Rekomendasi Strategis (4.1) BPJS KESEHATAN YANG MELINDUNGI PEREMPUAN  </vt:lpstr>
      <vt:lpstr>Rekomendasi Strategis (4.3)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Menghapus Ketimpangan Gender di bidang Ekonomi, Pemanfaatan Sumber Daya Alam, dan Bidang STEM (Sains, teknologi, Teknik, dan Matematika)</dc:title>
  <dc:creator>admin admin</dc:creator>
  <cp:lastModifiedBy>MetroTV</cp:lastModifiedBy>
  <cp:revision>85</cp:revision>
  <dcterms:created xsi:type="dcterms:W3CDTF">2024-07-23T05:18:10Z</dcterms:created>
  <dcterms:modified xsi:type="dcterms:W3CDTF">2024-07-26T02:03:21Z</dcterms:modified>
</cp:coreProperties>
</file>